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7.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media/image28.png" ContentType="image/png"/>
  <Override PartName="/ppt/media/image1.jpeg" ContentType="image/jpeg"/>
  <Override PartName="/ppt/media/image3.png" ContentType="image/png"/>
  <Override PartName="/ppt/media/image2.png" ContentType="image/png"/>
  <Override PartName="/ppt/media/image4.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36.jpeg" ContentType="image/jpe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jpeg" ContentType="image/jpeg"/>
  <Override PartName="/ppt/media/image33.png" ContentType="image/png"/>
  <Override PartName="/ppt/media/image34.png" ContentType="image/png"/>
  <Override PartName="/ppt/media/image35.png" ContentType="image/png"/>
  <Override PartName="/ppt/media/image37.png" ContentType="image/png"/>
  <Override PartName="/ppt/media/image38.png" ContentType="image/png"/>
  <Override PartName="/ppt/media/image39.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hu-HU" sz="4400" spc="-1" strike="noStrike">
                <a:solidFill>
                  <a:srgbClr val="000000"/>
                </a:solidFill>
                <a:latin typeface="Arial"/>
              </a:rPr>
              <a:t>Click to move the slide</a:t>
            </a:r>
            <a:endParaRPr b="0" lang="hu-HU" sz="4400" spc="-1" strike="noStrike">
              <a:solidFill>
                <a:srgbClr val="000000"/>
              </a:solidFill>
              <a:latin typeface="Arial"/>
            </a:endParaRPr>
          </a:p>
        </p:txBody>
      </p:sp>
      <p:sp>
        <p:nvSpPr>
          <p:cNvPr id="5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hu-HU" sz="2000" spc="-1" strike="noStrike">
                <a:solidFill>
                  <a:srgbClr val="000000"/>
                </a:solidFill>
                <a:latin typeface="Arial"/>
              </a:rPr>
              <a:t>Click to edit the notes' format</a:t>
            </a:r>
            <a:endParaRPr b="0" lang="hu-HU" sz="2000" spc="-1" strike="noStrike">
              <a:solidFill>
                <a:srgbClr val="000000"/>
              </a:solidFill>
              <a:latin typeface="Arial"/>
            </a:endParaRPr>
          </a:p>
        </p:txBody>
      </p:sp>
      <p:sp>
        <p:nvSpPr>
          <p:cNvPr id="5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hu-HU" sz="1400" spc="-1" strike="noStrike">
                <a:solidFill>
                  <a:srgbClr val="000000"/>
                </a:solidFill>
                <a:latin typeface="Times New Roman"/>
              </a:rPr>
              <a:t>&lt;header&gt;</a:t>
            </a:r>
            <a:endParaRPr b="0" lang="hu-HU" sz="1400" spc="-1" strike="noStrike">
              <a:solidFill>
                <a:srgbClr val="000000"/>
              </a:solidFill>
              <a:latin typeface="Times New Roman"/>
            </a:endParaRPr>
          </a:p>
        </p:txBody>
      </p:sp>
      <p:sp>
        <p:nvSpPr>
          <p:cNvPr id="56"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hu-HU" sz="1400" spc="-1" strike="noStrike">
                <a:solidFill>
                  <a:srgbClr val="000000"/>
                </a:solidFill>
                <a:latin typeface="Times New Roman"/>
              </a:defRPr>
            </a:lvl1pPr>
          </a:lstStyle>
          <a:p>
            <a:pPr indent="0" algn="r">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
        <p:nvSpPr>
          <p:cNvPr id="57"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58"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hu-HU" sz="1400" spc="-1" strike="noStrike">
                <a:solidFill>
                  <a:srgbClr val="000000"/>
                </a:solidFill>
                <a:latin typeface="Times New Roman"/>
              </a:defRPr>
            </a:lvl1pPr>
          </a:lstStyle>
          <a:p>
            <a:pPr indent="0" algn="r">
              <a:buNone/>
            </a:pPr>
            <a:fld id="{A9C82289-1C12-4B74-9BE2-EFD76F7226EB}" type="slidenum">
              <a:rPr b="0" lang="hu-HU" sz="1400" spc="-1" strike="noStrike">
                <a:solidFill>
                  <a:srgbClr val="000000"/>
                </a:solidFill>
                <a:latin typeface="Times New Roman"/>
              </a:rPr>
              <a:t>&lt;number&gt;</a:t>
            </a:fld>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685800" y="1143000"/>
            <a:ext cx="5485680" cy="3085560"/>
          </a:xfrm>
          <a:prstGeom prst="rect">
            <a:avLst/>
          </a:prstGeom>
          <a:ln w="0">
            <a:noFill/>
          </a:ln>
        </p:spPr>
      </p:sp>
      <p:sp>
        <p:nvSpPr>
          <p:cNvPr id="19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hu-HU" sz="1800" spc="-1" strike="noStrike">
              <a:solidFill>
                <a:srgbClr val="000000"/>
              </a:solidFill>
              <a:latin typeface="Arial"/>
            </a:endParaRPr>
          </a:p>
        </p:txBody>
      </p:sp>
      <p:sp>
        <p:nvSpPr>
          <p:cNvPr id="196" name="PlaceHolder 3"/>
          <p:cNvSpPr>
            <a:spLocks noGrp="1"/>
          </p:cNvSpPr>
          <p:nvPr>
            <p:ph type="sldNum" idx="4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509C3BF7-C295-4977-8E91-D82F27FFE9DF}" type="slidenum">
              <a:rPr b="0" lang="en-US" sz="1200" spc="-1" strike="noStrike">
                <a:solidFill>
                  <a:srgbClr val="000000"/>
                </a:solidFill>
                <a:latin typeface="Times New Roman"/>
              </a:rPr>
              <a:t>&lt;number&gt;</a:t>
            </a:fld>
            <a:endParaRPr b="0" lang="hu-HU"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685800" y="1143000"/>
            <a:ext cx="5485680" cy="3085560"/>
          </a:xfrm>
          <a:prstGeom prst="rect">
            <a:avLst/>
          </a:prstGeom>
          <a:ln w="0">
            <a:noFill/>
          </a:ln>
        </p:spPr>
      </p:sp>
      <p:sp>
        <p:nvSpPr>
          <p:cNvPr id="18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hu-HU" sz="1800" spc="-1" strike="noStrike">
              <a:solidFill>
                <a:srgbClr val="000000"/>
              </a:solidFill>
              <a:latin typeface="Arial"/>
            </a:endParaRPr>
          </a:p>
        </p:txBody>
      </p:sp>
      <p:sp>
        <p:nvSpPr>
          <p:cNvPr id="190" name="PlaceHolder 3"/>
          <p:cNvSpPr>
            <a:spLocks noGrp="1"/>
          </p:cNvSpPr>
          <p:nvPr>
            <p:ph type="sldNum" idx="4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052B8EA5-FD49-430D-B7F9-65EF69351B7A}" type="slidenum">
              <a:rPr b="0" lang="en-US" sz="1200" spc="-1" strike="noStrike">
                <a:solidFill>
                  <a:srgbClr val="000000"/>
                </a:solidFill>
                <a:latin typeface="Times New Roman"/>
              </a:rPr>
              <a:t>&lt;number&gt;</a:t>
            </a:fld>
            <a:endParaRPr b="0" lang="hu-HU"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685800" y="1143000"/>
            <a:ext cx="5485680" cy="3085560"/>
          </a:xfrm>
          <a:prstGeom prst="rect">
            <a:avLst/>
          </a:prstGeom>
          <a:ln w="0">
            <a:noFill/>
          </a:ln>
        </p:spPr>
      </p:sp>
      <p:sp>
        <p:nvSpPr>
          <p:cNvPr id="19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hu-HU" sz="1800" spc="-1" strike="noStrike">
              <a:solidFill>
                <a:srgbClr val="000000"/>
              </a:solidFill>
              <a:latin typeface="Arial"/>
            </a:endParaRPr>
          </a:p>
        </p:txBody>
      </p:sp>
      <p:sp>
        <p:nvSpPr>
          <p:cNvPr id="193" name="PlaceHolder 3"/>
          <p:cNvSpPr>
            <a:spLocks noGrp="1"/>
          </p:cNvSpPr>
          <p:nvPr>
            <p:ph type="sldNum" idx="4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5FB32F42-0EE7-42B1-9192-564814B0E5F8}" type="slidenum">
              <a:rPr b="0" lang="en-US" sz="1200" spc="-1" strike="noStrike">
                <a:solidFill>
                  <a:srgbClr val="000000"/>
                </a:solidFill>
                <a:latin typeface="Times New Roman"/>
              </a:rPr>
              <a:t>&lt;number&gt;</a:t>
            </a:fld>
            <a:endParaRPr b="0" lang="hu-HU"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9B2A5009-76F2-4F04-9B4B-89CF582AAACA}"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hu-HU" sz="44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A81C08D1-32B0-4170-90D4-01E881232148}" type="slidenum">
              <a:t>&lt;#&gt;</a:t>
            </a:fld>
          </a:p>
        </p:txBody>
      </p:sp>
      <p:sp>
        <p:nvSpPr>
          <p:cNvPr id="5" name="PlaceHolder 4"/>
          <p:cNvSpPr>
            <a:spLocks noGrp="1"/>
          </p:cNvSpPr>
          <p:nvPr>
            <p:ph type="dt" idx="24"/>
          </p:nvPr>
        </p:nvSpPr>
        <p:spPr/>
        <p:txBody>
          <a:bodyPr/>
          <a:p>
            <a:r>
              <a:rPr lang="hu-HU"/>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40AB7149-4D78-4EE3-8D89-3C97EE6E6A5B}" type="slidenum">
              <a:t>&lt;#&gt;</a:t>
            </a:fld>
          </a:p>
        </p:txBody>
      </p:sp>
      <p:sp>
        <p:nvSpPr>
          <p:cNvPr id="4" name="PlaceHolder 3"/>
          <p:cNvSpPr>
            <a:spLocks noGrp="1"/>
          </p:cNvSpPr>
          <p:nvPr>
            <p:ph type="dt" idx="27"/>
          </p:nvPr>
        </p:nvSpPr>
        <p:spPr/>
        <p:txBody>
          <a:bodyPr/>
          <a:p>
            <a:r>
              <a:rPr lang="hu-HU"/>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FD034BFC-2F62-493C-B59B-B3B399767766}" type="slidenum">
              <a:t>&lt;#&gt;</a:t>
            </a:fld>
          </a:p>
        </p:txBody>
      </p:sp>
      <p:sp>
        <p:nvSpPr>
          <p:cNvPr id="4" name="PlaceHolder 3"/>
          <p:cNvSpPr>
            <a:spLocks noGrp="1"/>
          </p:cNvSpPr>
          <p:nvPr>
            <p:ph type="dt" idx="30"/>
          </p:nvPr>
        </p:nvSpPr>
        <p:spPr/>
        <p:txBody>
          <a:bodyPr/>
          <a:p>
            <a:r>
              <a:rPr lang="hu-HU"/>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845D8931-1E2C-47A6-85F6-29C580DEE497}" type="slidenum">
              <a:t>&lt;#&gt;</a:t>
            </a:fld>
          </a:p>
        </p:txBody>
      </p:sp>
      <p:sp>
        <p:nvSpPr>
          <p:cNvPr id="4" name="PlaceHolder 3"/>
          <p:cNvSpPr>
            <a:spLocks noGrp="1"/>
          </p:cNvSpPr>
          <p:nvPr>
            <p:ph type="dt" idx="33"/>
          </p:nvPr>
        </p:nvSpPr>
        <p:spPr/>
        <p:txBody>
          <a:bodyPr/>
          <a:p>
            <a:r>
              <a:rPr lang="hu-HU"/>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8C824D7-14C9-4F6D-9FC5-757E8B28CCD9}" type="slidenum">
              <a:t>&lt;#&gt;</a:t>
            </a:fld>
          </a:p>
        </p:txBody>
      </p:sp>
      <p:sp>
        <p:nvSpPr>
          <p:cNvPr id="4" name="PlaceHolder 3"/>
          <p:cNvSpPr>
            <a:spLocks noGrp="1"/>
          </p:cNvSpPr>
          <p:nvPr>
            <p:ph type="dt" idx="4"/>
          </p:nvPr>
        </p:nvSpPr>
        <p:spPr/>
        <p:txBody>
          <a:bodyPr/>
          <a:p>
            <a:r>
              <a:rPr lang="hu-HU"/>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F977A348-DB2B-433D-A833-00478CEA8850}" type="slidenum">
              <a:t>&lt;#&gt;</a:t>
            </a:fld>
          </a:p>
        </p:txBody>
      </p:sp>
      <p:sp>
        <p:nvSpPr>
          <p:cNvPr id="4" name="PlaceHolder 3"/>
          <p:cNvSpPr>
            <a:spLocks noGrp="1"/>
          </p:cNvSpPr>
          <p:nvPr>
            <p:ph type="dt" idx="7"/>
          </p:nvPr>
        </p:nvSpPr>
        <p:spPr/>
        <p:txBody>
          <a:bodyPr/>
          <a:p>
            <a:r>
              <a:rPr lang="hu-HU"/>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ertical Title and Text">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hu-HU" sz="4400" spc="-1" strike="noStrike">
              <a:solidFill>
                <a:srgbClr val="000000"/>
              </a:solidFill>
              <a:latin typeface="Arial"/>
            </a:endParaRPr>
          </a:p>
        </p:txBody>
      </p:sp>
      <p:sp>
        <p:nvSpPr>
          <p:cNvPr id="2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hu-HU"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624458FC-1B83-43E4-A90C-A569B3B3DFC6}" type="slidenum">
              <a:t>&lt;#&gt;</a:t>
            </a:fld>
          </a:p>
        </p:txBody>
      </p:sp>
      <p:sp>
        <p:nvSpPr>
          <p:cNvPr id="6" name="PlaceHolder 5"/>
          <p:cNvSpPr>
            <a:spLocks noGrp="1"/>
          </p:cNvSpPr>
          <p:nvPr>
            <p:ph type="dt" idx="12"/>
          </p:nvPr>
        </p:nvSpPr>
        <p:spPr/>
        <p:txBody>
          <a:bodyPr/>
          <a:p>
            <a:r>
              <a:rPr lang="hu-HU"/>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1D9AF931-2504-4207-BA4B-3CDF9DDE7A32}" type="slidenum">
              <a:t>&lt;#&gt;</a:t>
            </a:fld>
          </a:p>
        </p:txBody>
      </p:sp>
      <p:sp>
        <p:nvSpPr>
          <p:cNvPr id="4" name="PlaceHolder 3"/>
          <p:cNvSpPr>
            <a:spLocks noGrp="1"/>
          </p:cNvSpPr>
          <p:nvPr>
            <p:ph type="dt" idx="15"/>
          </p:nvPr>
        </p:nvSpPr>
        <p:spPr/>
        <p:txBody>
          <a:bodyPr/>
          <a:p>
            <a:r>
              <a:rPr lang="hu-HU"/>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hu-HU" sz="4400" spc="-1" strike="noStrike">
              <a:solidFill>
                <a:srgbClr val="000000"/>
              </a:solidFill>
              <a:latin typeface="Arial"/>
            </a:endParaRPr>
          </a:p>
        </p:txBody>
      </p:sp>
      <p:sp>
        <p:nvSpPr>
          <p:cNvPr id="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hu-HU" sz="3200" spc="-1" strike="noStrike">
              <a:solidFill>
                <a:srgbClr val="000000"/>
              </a:solidFill>
              <a:latin typeface="Arial"/>
            </a:endParaRPr>
          </a:p>
        </p:txBody>
      </p:sp>
      <p:sp>
        <p:nvSpPr>
          <p:cNvPr id="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hu-HU"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BAD2BA4A-CF20-4D7E-95D9-440D29291251}" type="slidenum">
              <a:t>&lt;#&gt;</a:t>
            </a:fld>
          </a:p>
        </p:txBody>
      </p:sp>
      <p:sp>
        <p:nvSpPr>
          <p:cNvPr id="7" name="PlaceHolder 6"/>
          <p:cNvSpPr>
            <a:spLocks noGrp="1"/>
          </p:cNvSpPr>
          <p:nvPr>
            <p:ph type="dt" idx="18"/>
          </p:nvPr>
        </p:nvSpPr>
        <p:spPr/>
        <p:txBody>
          <a:bodyPr/>
          <a:p>
            <a:r>
              <a:rPr lang="hu-HU"/>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B20C4DEA-1B01-4F4D-8136-2C90CBEAAF92}" type="slidenum">
              <a:t>&lt;#&gt;</a:t>
            </a:fld>
          </a:p>
        </p:txBody>
      </p:sp>
      <p:sp>
        <p:nvSpPr>
          <p:cNvPr id="4" name="PlaceHolder 3"/>
          <p:cNvSpPr>
            <a:spLocks noGrp="1"/>
          </p:cNvSpPr>
          <p:nvPr>
            <p:ph type="dt" idx="21"/>
          </p:nvPr>
        </p:nvSpPr>
        <p:spPr/>
        <p:txBody>
          <a:bodyPr/>
          <a:p>
            <a:r>
              <a:rPr lang="hu-HU"/>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sldNum" idx="1"/>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59E5E557-5182-4066-926B-D8B70E20A6EB}"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hu-HU" sz="4400" spc="-1" strike="noStrike">
                <a:solidFill>
                  <a:srgbClr val="000000"/>
                </a:solidFill>
                <a:latin typeface="Arial"/>
              </a:rPr>
              <a:t>Click to edit the title text format</a:t>
            </a:r>
            <a:endParaRPr b="0" lang="hu-HU" sz="4400" spc="-1" strike="noStrike">
              <a:solidFill>
                <a:srgbClr val="000000"/>
              </a:solidFill>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hu-HU" sz="3200" spc="-1" strike="noStrike">
                <a:solidFill>
                  <a:srgbClr val="000000"/>
                </a:solidFill>
                <a:latin typeface="Arial"/>
              </a:rPr>
              <a:t>Click to edit the outline text format</a:t>
            </a:r>
            <a:endParaRPr b="0" lang="hu-H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2800" spc="-1" strike="noStrike">
                <a:solidFill>
                  <a:srgbClr val="000000"/>
                </a:solidFill>
                <a:latin typeface="Arial"/>
              </a:rPr>
              <a:t>Second Outline Level</a:t>
            </a:r>
            <a:endParaRPr b="0" lang="hu-H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2400" spc="-1" strike="noStrike">
                <a:solidFill>
                  <a:srgbClr val="000000"/>
                </a:solidFill>
                <a:latin typeface="Arial"/>
              </a:rPr>
              <a:t>Third Outline Level</a:t>
            </a:r>
            <a:endParaRPr b="0" lang="hu-H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2000" spc="-1" strike="noStrike">
                <a:solidFill>
                  <a:srgbClr val="000000"/>
                </a:solidFill>
                <a:latin typeface="Arial"/>
              </a:rPr>
              <a:t>Fourth Outline Level</a:t>
            </a:r>
            <a:endParaRPr b="0" lang="hu-H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2000" spc="-1" strike="noStrike">
                <a:solidFill>
                  <a:srgbClr val="000000"/>
                </a:solidFill>
                <a:latin typeface="Arial"/>
              </a:rPr>
              <a:t>Fifth Outline Level</a:t>
            </a:r>
            <a:endParaRPr b="0" lang="hu-H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2000" spc="-1" strike="noStrike">
                <a:solidFill>
                  <a:srgbClr val="000000"/>
                </a:solidFill>
                <a:latin typeface="Arial"/>
              </a:rPr>
              <a:t>Sixth Outline Level</a:t>
            </a:r>
            <a:endParaRPr b="0" lang="hu-H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2000" spc="-1" strike="noStrike">
                <a:solidFill>
                  <a:srgbClr val="000000"/>
                </a:solidFill>
                <a:latin typeface="Arial"/>
              </a:rPr>
              <a:t>Seventh Outline Level</a:t>
            </a:r>
            <a:endParaRPr b="0" lang="hu-H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hu-HU" sz="1800" spc="-1" strike="noStrike">
                <a:solidFill>
                  <a:srgbClr val="000000"/>
                </a:solidFill>
                <a:latin typeface="Arial"/>
              </a:rPr>
              <a:t>Click to edit the title text format</a:t>
            </a:r>
            <a:endParaRPr b="0" lang="hu-HU" sz="1800" spc="-1" strike="noStrike">
              <a:solidFill>
                <a:srgbClr val="000000"/>
              </a:solidFill>
              <a:latin typeface="Arial"/>
            </a:endParaRPr>
          </a:p>
        </p:txBody>
      </p:sp>
      <p:sp>
        <p:nvSpPr>
          <p:cNvPr id="40" name="PlaceHolder 2"/>
          <p:cNvSpPr>
            <a:spLocks noGrp="1"/>
          </p:cNvSpPr>
          <p:nvPr>
            <p:ph type="ftr" idx="22"/>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41" name="PlaceHolder 3"/>
          <p:cNvSpPr>
            <a:spLocks noGrp="1"/>
          </p:cNvSpPr>
          <p:nvPr>
            <p:ph type="sldNum" idx="23"/>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822D00CF-B118-4DAB-B2C2-7BCC3C0BC405}"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42" name="PlaceHolder 4"/>
          <p:cNvSpPr>
            <a:spLocks noGrp="1"/>
          </p:cNvSpPr>
          <p:nvPr>
            <p:ph type="dt" idx="24"/>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PlaceHolder 1"/>
          <p:cNvSpPr>
            <a:spLocks noGrp="1"/>
          </p:cNvSpPr>
          <p:nvPr>
            <p:ph type="ftr" idx="25"/>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45" name="PlaceHolder 2"/>
          <p:cNvSpPr>
            <a:spLocks noGrp="1"/>
          </p:cNvSpPr>
          <p:nvPr>
            <p:ph type="sldNum" idx="26"/>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A91FA840-CD30-4C85-A590-F6927F186F12}"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46" name="PlaceHolder 3"/>
          <p:cNvSpPr>
            <a:spLocks noGrp="1"/>
          </p:cNvSpPr>
          <p:nvPr>
            <p:ph type="dt" idx="27"/>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ftr" idx="28"/>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48" name="PlaceHolder 2"/>
          <p:cNvSpPr>
            <a:spLocks noGrp="1"/>
          </p:cNvSpPr>
          <p:nvPr>
            <p:ph type="sldNum" idx="29"/>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23DA14E6-AE3E-4C80-A43F-761A061F5140}"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49" name="PlaceHolder 3"/>
          <p:cNvSpPr>
            <a:spLocks noGrp="1"/>
          </p:cNvSpPr>
          <p:nvPr>
            <p:ph type="dt" idx="30"/>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ftr" idx="31"/>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51" name="PlaceHolder 2"/>
          <p:cNvSpPr>
            <a:spLocks noGrp="1"/>
          </p:cNvSpPr>
          <p:nvPr>
            <p:ph type="sldNum" idx="32"/>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DAFA7F8D-5721-40B0-9BD1-5B66DB8C64AB}"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52" name="PlaceHolder 3"/>
          <p:cNvSpPr>
            <a:spLocks noGrp="1"/>
          </p:cNvSpPr>
          <p:nvPr>
            <p:ph type="dt" idx="33"/>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 name="PlaceHolder 1"/>
          <p:cNvSpPr>
            <a:spLocks noGrp="1"/>
          </p:cNvSpPr>
          <p:nvPr>
            <p:ph type="ftr" idx="2"/>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4" name="PlaceHolder 2"/>
          <p:cNvSpPr>
            <a:spLocks noGrp="1"/>
          </p:cNvSpPr>
          <p:nvPr>
            <p:ph type="sldNum" idx="3"/>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84A350E6-6885-4449-8A60-3D4AD1E98154}"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5" name="PlaceHolder 3"/>
          <p:cNvSpPr>
            <a:spLocks noGrp="1"/>
          </p:cNvSpPr>
          <p:nvPr>
            <p:ph type="dt" idx="4"/>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ftr" idx="5"/>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7" name="PlaceHolder 2"/>
          <p:cNvSpPr>
            <a:spLocks noGrp="1"/>
          </p:cNvSpPr>
          <p:nvPr>
            <p:ph type="sldNum" idx="6"/>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64CE3EE1-2FF1-4EBF-8F72-9694D99971A3}"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8" name="PlaceHolder 3"/>
          <p:cNvSpPr>
            <a:spLocks noGrp="1"/>
          </p:cNvSpPr>
          <p:nvPr>
            <p:ph type="dt" idx="7"/>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ftr" idx="8"/>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1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hu-HU" sz="4400" spc="-1" strike="noStrike">
                <a:solidFill>
                  <a:srgbClr val="000000"/>
                </a:solidFill>
                <a:latin typeface="Arial"/>
              </a:rPr>
              <a:t>Click to edit the title text format</a:t>
            </a:r>
            <a:endParaRPr b="0" lang="hu-HU" sz="4400" spc="-1" strike="noStrike">
              <a:solidFill>
                <a:srgbClr val="000000"/>
              </a:solidFill>
              <a:latin typeface="Arial"/>
            </a:endParaRPr>
          </a:p>
        </p:txBody>
      </p:sp>
      <p:sp>
        <p:nvSpPr>
          <p:cNvPr id="1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hu-HU" sz="3200" spc="-1" strike="noStrike">
                <a:solidFill>
                  <a:srgbClr val="000000"/>
                </a:solidFill>
                <a:latin typeface="Arial"/>
              </a:rPr>
              <a:t>Click to edit the outline text format</a:t>
            </a:r>
            <a:endParaRPr b="0" lang="hu-H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2800" spc="-1" strike="noStrike">
                <a:solidFill>
                  <a:srgbClr val="000000"/>
                </a:solidFill>
                <a:latin typeface="Arial"/>
              </a:rPr>
              <a:t>Second Outline Level</a:t>
            </a:r>
            <a:endParaRPr b="0" lang="hu-H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2400" spc="-1" strike="noStrike">
                <a:solidFill>
                  <a:srgbClr val="000000"/>
                </a:solidFill>
                <a:latin typeface="Arial"/>
              </a:rPr>
              <a:t>Third Outline Level</a:t>
            </a:r>
            <a:endParaRPr b="0" lang="hu-H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2000" spc="-1" strike="noStrike">
                <a:solidFill>
                  <a:srgbClr val="000000"/>
                </a:solidFill>
                <a:latin typeface="Arial"/>
              </a:rPr>
              <a:t>Fourth Outline Level</a:t>
            </a:r>
            <a:endParaRPr b="0" lang="hu-H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2000" spc="-1" strike="noStrike">
                <a:solidFill>
                  <a:srgbClr val="000000"/>
                </a:solidFill>
                <a:latin typeface="Arial"/>
              </a:rPr>
              <a:t>Fifth Outline Level</a:t>
            </a:r>
            <a:endParaRPr b="0" lang="hu-H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2000" spc="-1" strike="noStrike">
                <a:solidFill>
                  <a:srgbClr val="000000"/>
                </a:solidFill>
                <a:latin typeface="Arial"/>
              </a:rPr>
              <a:t>Sixth Outline Level</a:t>
            </a:r>
            <a:endParaRPr b="0" lang="hu-H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2000" spc="-1" strike="noStrike">
                <a:solidFill>
                  <a:srgbClr val="000000"/>
                </a:solidFill>
                <a:latin typeface="Arial"/>
              </a:rPr>
              <a:t>Seventh Outline Level</a:t>
            </a:r>
            <a:endParaRPr b="0" lang="hu-H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ftr" idx="9"/>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13"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hu-HU" sz="4400" spc="-1" strike="noStrike">
                <a:solidFill>
                  <a:srgbClr val="000000"/>
                </a:solidFill>
                <a:latin typeface="Arial"/>
              </a:rPr>
              <a:t>Click to edit the title text format</a:t>
            </a:r>
            <a:endParaRPr b="0" lang="hu-HU" sz="4400" spc="-1" strike="noStrike">
              <a:solidFill>
                <a:srgbClr val="000000"/>
              </a:solidFill>
              <a:latin typeface="Arial"/>
            </a:endParaRPr>
          </a:p>
        </p:txBody>
      </p:sp>
      <p:sp>
        <p:nvSpPr>
          <p:cNvPr id="14"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hu-HU" sz="3200" spc="-1" strike="noStrike">
                <a:solidFill>
                  <a:srgbClr val="000000"/>
                </a:solidFill>
                <a:latin typeface="Arial"/>
              </a:rPr>
              <a:t>Click to edit the outline text format</a:t>
            </a:r>
            <a:endParaRPr b="0" lang="hu-H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2800" spc="-1" strike="noStrike">
                <a:solidFill>
                  <a:srgbClr val="000000"/>
                </a:solidFill>
                <a:latin typeface="Arial"/>
              </a:rPr>
              <a:t>Second Outline Level</a:t>
            </a:r>
            <a:endParaRPr b="0" lang="hu-H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2400" spc="-1" strike="noStrike">
                <a:solidFill>
                  <a:srgbClr val="000000"/>
                </a:solidFill>
                <a:latin typeface="Arial"/>
              </a:rPr>
              <a:t>Third Outline Level</a:t>
            </a:r>
            <a:endParaRPr b="0" lang="hu-H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2000" spc="-1" strike="noStrike">
                <a:solidFill>
                  <a:srgbClr val="000000"/>
                </a:solidFill>
                <a:latin typeface="Arial"/>
              </a:rPr>
              <a:t>Fourth Outline Level</a:t>
            </a:r>
            <a:endParaRPr b="0" lang="hu-H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2000" spc="-1" strike="noStrike">
                <a:solidFill>
                  <a:srgbClr val="000000"/>
                </a:solidFill>
                <a:latin typeface="Arial"/>
              </a:rPr>
              <a:t>Fifth Outline Level</a:t>
            </a:r>
            <a:endParaRPr b="0" lang="hu-H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2000" spc="-1" strike="noStrike">
                <a:solidFill>
                  <a:srgbClr val="000000"/>
                </a:solidFill>
                <a:latin typeface="Arial"/>
              </a:rPr>
              <a:t>Sixth Outline Level</a:t>
            </a:r>
            <a:endParaRPr b="0" lang="hu-H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2000" spc="-1" strike="noStrike">
                <a:solidFill>
                  <a:srgbClr val="000000"/>
                </a:solidFill>
                <a:latin typeface="Arial"/>
              </a:rPr>
              <a:t>Seventh Outline Level</a:t>
            </a:r>
            <a:endParaRPr b="0" lang="hu-H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hu-HU" sz="1800" spc="-1" strike="noStrike">
                <a:solidFill>
                  <a:srgbClr val="000000"/>
                </a:solidFill>
                <a:latin typeface="Arial"/>
              </a:rPr>
              <a:t>Click to edit the title text format</a:t>
            </a:r>
            <a:endParaRPr b="0" lang="hu-HU" sz="1800" spc="-1" strike="noStrike">
              <a:solidFill>
                <a:srgbClr val="000000"/>
              </a:solidFill>
              <a:latin typeface="Arial"/>
            </a:endParaRPr>
          </a:p>
        </p:txBody>
      </p:sp>
      <p:sp>
        <p:nvSpPr>
          <p:cNvPr id="16" name="PlaceHolder 2"/>
          <p:cNvSpPr>
            <a:spLocks noGrp="1"/>
          </p:cNvSpPr>
          <p:nvPr>
            <p:ph type="body"/>
          </p:nvPr>
        </p:nvSpPr>
        <p:spPr>
          <a:xfrm>
            <a:off x="838080" y="365040"/>
            <a:ext cx="7733520" cy="58111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hu-HU" sz="1800" spc="-1" strike="noStrike">
                <a:solidFill>
                  <a:srgbClr val="000000"/>
                </a:solidFill>
                <a:latin typeface="Arial"/>
              </a:rPr>
              <a:t>Click to edit the outline text format</a:t>
            </a:r>
            <a:endParaRPr b="0" lang="hu-H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1800" spc="-1" strike="noStrike">
                <a:solidFill>
                  <a:srgbClr val="000000"/>
                </a:solidFill>
                <a:latin typeface="Arial"/>
              </a:rPr>
              <a:t>Second Outline Level</a:t>
            </a:r>
            <a:endParaRPr b="0" lang="hu-H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1800" spc="-1" strike="noStrike">
                <a:solidFill>
                  <a:srgbClr val="000000"/>
                </a:solidFill>
                <a:latin typeface="Arial"/>
              </a:rPr>
              <a:t>Third Outline Level</a:t>
            </a:r>
            <a:endParaRPr b="0" lang="hu-H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1800" spc="-1" strike="noStrike">
                <a:solidFill>
                  <a:srgbClr val="000000"/>
                </a:solidFill>
                <a:latin typeface="Arial"/>
              </a:rPr>
              <a:t>Fourth Outline Level</a:t>
            </a:r>
            <a:endParaRPr b="0" lang="hu-H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1800" spc="-1" strike="noStrike">
                <a:solidFill>
                  <a:srgbClr val="000000"/>
                </a:solidFill>
                <a:latin typeface="Arial"/>
              </a:rPr>
              <a:t>Fifth Outline Level</a:t>
            </a:r>
            <a:endParaRPr b="0" lang="hu-H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1800" spc="-1" strike="noStrike">
                <a:solidFill>
                  <a:srgbClr val="000000"/>
                </a:solidFill>
                <a:latin typeface="Arial"/>
              </a:rPr>
              <a:t>Sixth Outline Level</a:t>
            </a:r>
            <a:endParaRPr b="0" lang="hu-H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1800" spc="-1" strike="noStrike">
                <a:solidFill>
                  <a:srgbClr val="000000"/>
                </a:solidFill>
                <a:latin typeface="Arial"/>
              </a:rPr>
              <a:t>Seventh Outline Level</a:t>
            </a:r>
            <a:endParaRPr b="0" lang="hu-HU" sz="1800" spc="-1" strike="noStrike">
              <a:solidFill>
                <a:srgbClr val="000000"/>
              </a:solidFill>
              <a:latin typeface="Arial"/>
            </a:endParaRPr>
          </a:p>
        </p:txBody>
      </p:sp>
      <p:sp>
        <p:nvSpPr>
          <p:cNvPr id="17" name="PlaceHolder 3"/>
          <p:cNvSpPr>
            <a:spLocks noGrp="1"/>
          </p:cNvSpPr>
          <p:nvPr>
            <p:ph type="ftr" idx="10"/>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18" name="PlaceHolder 4"/>
          <p:cNvSpPr>
            <a:spLocks noGrp="1"/>
          </p:cNvSpPr>
          <p:nvPr>
            <p:ph type="sldNum" idx="11"/>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830BB075-3303-4AC0-9B9B-DE2B1781355C}"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19" name="PlaceHolder 5"/>
          <p:cNvSpPr>
            <a:spLocks noGrp="1"/>
          </p:cNvSpPr>
          <p:nvPr>
            <p:ph type="dt" idx="12"/>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ftr" idx="13"/>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23" name="PlaceHolder 2"/>
          <p:cNvSpPr>
            <a:spLocks noGrp="1"/>
          </p:cNvSpPr>
          <p:nvPr>
            <p:ph type="sldNum" idx="14"/>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CC50D12E-629A-4A29-8140-522299788134}"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24" name="PlaceHolder 3"/>
          <p:cNvSpPr>
            <a:spLocks noGrp="1"/>
          </p:cNvSpPr>
          <p:nvPr>
            <p:ph type="dt" idx="15"/>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
        <p:nvSpPr>
          <p:cNvPr id="2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hu-HU" sz="4400" spc="-1" strike="noStrike">
                <a:solidFill>
                  <a:srgbClr val="000000"/>
                </a:solidFill>
                <a:latin typeface="Arial"/>
              </a:rPr>
              <a:t>Click to edit the title text format</a:t>
            </a:r>
            <a:endParaRPr b="0" lang="hu-HU" sz="4400" spc="-1" strike="noStrike">
              <a:solidFill>
                <a:srgbClr val="000000"/>
              </a:solidFill>
              <a:latin typeface="Arial"/>
            </a:endParaRPr>
          </a:p>
        </p:txBody>
      </p:sp>
      <p:sp>
        <p:nvSpPr>
          <p:cNvPr id="2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hu-HU" sz="3200" spc="-1" strike="noStrike">
                <a:solidFill>
                  <a:srgbClr val="000000"/>
                </a:solidFill>
                <a:latin typeface="Arial"/>
              </a:rPr>
              <a:t>Click to edit the outline text format</a:t>
            </a:r>
            <a:endParaRPr b="0" lang="hu-H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2800" spc="-1" strike="noStrike">
                <a:solidFill>
                  <a:srgbClr val="000000"/>
                </a:solidFill>
                <a:latin typeface="Arial"/>
              </a:rPr>
              <a:t>Second Outline Level</a:t>
            </a:r>
            <a:endParaRPr b="0" lang="hu-H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2400" spc="-1" strike="noStrike">
                <a:solidFill>
                  <a:srgbClr val="000000"/>
                </a:solidFill>
                <a:latin typeface="Arial"/>
              </a:rPr>
              <a:t>Third Outline Level</a:t>
            </a:r>
            <a:endParaRPr b="0" lang="hu-H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2000" spc="-1" strike="noStrike">
                <a:solidFill>
                  <a:srgbClr val="000000"/>
                </a:solidFill>
                <a:latin typeface="Arial"/>
              </a:rPr>
              <a:t>Fourth Outline Level</a:t>
            </a:r>
            <a:endParaRPr b="0" lang="hu-H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2000" spc="-1" strike="noStrike">
                <a:solidFill>
                  <a:srgbClr val="000000"/>
                </a:solidFill>
                <a:latin typeface="Arial"/>
              </a:rPr>
              <a:t>Fifth Outline Level</a:t>
            </a:r>
            <a:endParaRPr b="0" lang="hu-H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2000" spc="-1" strike="noStrike">
                <a:solidFill>
                  <a:srgbClr val="000000"/>
                </a:solidFill>
                <a:latin typeface="Arial"/>
              </a:rPr>
              <a:t>Sixth Outline Level</a:t>
            </a:r>
            <a:endParaRPr b="0" lang="hu-H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2000" spc="-1" strike="noStrike">
                <a:solidFill>
                  <a:srgbClr val="000000"/>
                </a:solidFill>
                <a:latin typeface="Arial"/>
              </a:rPr>
              <a:t>Seventh Outline Level</a:t>
            </a:r>
            <a:endParaRPr b="0" lang="hu-H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hu-HU" sz="1800" spc="-1" strike="noStrike">
                <a:solidFill>
                  <a:srgbClr val="000000"/>
                </a:solidFill>
                <a:latin typeface="Arial"/>
              </a:rPr>
              <a:t>Click to edit the title text format</a:t>
            </a:r>
            <a:endParaRPr b="0" lang="hu-HU" sz="1800" spc="-1" strike="noStrike">
              <a:solidFill>
                <a:srgbClr val="000000"/>
              </a:solidFill>
              <a:latin typeface="Arial"/>
            </a:endParaRPr>
          </a:p>
        </p:txBody>
      </p:sp>
      <p:sp>
        <p:nvSpPr>
          <p:cNvPr id="28" name="PlaceHolder 2"/>
          <p:cNvSpPr>
            <a:spLocks noGrp="1"/>
          </p:cNvSpPr>
          <p:nvPr>
            <p:ph type="body"/>
          </p:nvPr>
        </p:nvSpPr>
        <p:spPr>
          <a:xfrm>
            <a:off x="838080" y="365040"/>
            <a:ext cx="3773520" cy="58111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hu-HU" sz="1800" spc="-1" strike="noStrike">
                <a:solidFill>
                  <a:srgbClr val="000000"/>
                </a:solidFill>
                <a:latin typeface="Arial"/>
              </a:rPr>
              <a:t>Click to edit the outline text format</a:t>
            </a:r>
            <a:endParaRPr b="0" lang="hu-H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1800" spc="-1" strike="noStrike">
                <a:solidFill>
                  <a:srgbClr val="000000"/>
                </a:solidFill>
                <a:latin typeface="Arial"/>
              </a:rPr>
              <a:t>Second Outline Level</a:t>
            </a:r>
            <a:endParaRPr b="0" lang="hu-H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1800" spc="-1" strike="noStrike">
                <a:solidFill>
                  <a:srgbClr val="000000"/>
                </a:solidFill>
                <a:latin typeface="Arial"/>
              </a:rPr>
              <a:t>Third Outline Level</a:t>
            </a:r>
            <a:endParaRPr b="0" lang="hu-H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1800" spc="-1" strike="noStrike">
                <a:solidFill>
                  <a:srgbClr val="000000"/>
                </a:solidFill>
                <a:latin typeface="Arial"/>
              </a:rPr>
              <a:t>Fourth Outline Level</a:t>
            </a:r>
            <a:endParaRPr b="0" lang="hu-H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1800" spc="-1" strike="noStrike">
                <a:solidFill>
                  <a:srgbClr val="000000"/>
                </a:solidFill>
                <a:latin typeface="Arial"/>
              </a:rPr>
              <a:t>Fifth Outline Level</a:t>
            </a:r>
            <a:endParaRPr b="0" lang="hu-H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1800" spc="-1" strike="noStrike">
                <a:solidFill>
                  <a:srgbClr val="000000"/>
                </a:solidFill>
                <a:latin typeface="Arial"/>
              </a:rPr>
              <a:t>Sixth Outline Level</a:t>
            </a:r>
            <a:endParaRPr b="0" lang="hu-H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1800" spc="-1" strike="noStrike">
                <a:solidFill>
                  <a:srgbClr val="000000"/>
                </a:solidFill>
                <a:latin typeface="Arial"/>
              </a:rPr>
              <a:t>Seventh Outline Level</a:t>
            </a:r>
            <a:endParaRPr b="0" lang="hu-HU" sz="1800" spc="-1" strike="noStrike">
              <a:solidFill>
                <a:srgbClr val="000000"/>
              </a:solidFill>
              <a:latin typeface="Arial"/>
            </a:endParaRPr>
          </a:p>
        </p:txBody>
      </p:sp>
      <p:sp>
        <p:nvSpPr>
          <p:cNvPr id="29" name="PlaceHolder 3"/>
          <p:cNvSpPr>
            <a:spLocks noGrp="1"/>
          </p:cNvSpPr>
          <p:nvPr>
            <p:ph type="body"/>
          </p:nvPr>
        </p:nvSpPr>
        <p:spPr>
          <a:xfrm>
            <a:off x="4800960" y="365040"/>
            <a:ext cx="3773520" cy="58111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hu-HU" sz="1800" spc="-1" strike="noStrike">
                <a:solidFill>
                  <a:srgbClr val="000000"/>
                </a:solidFill>
                <a:latin typeface="Arial"/>
              </a:rPr>
              <a:t>Click to edit the outline text format</a:t>
            </a:r>
            <a:endParaRPr b="0" lang="hu-H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hu-HU" sz="1800" spc="-1" strike="noStrike">
                <a:solidFill>
                  <a:srgbClr val="000000"/>
                </a:solidFill>
                <a:latin typeface="Arial"/>
              </a:rPr>
              <a:t>Second Outline Level</a:t>
            </a:r>
            <a:endParaRPr b="0" lang="hu-H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hu-HU" sz="1800" spc="-1" strike="noStrike">
                <a:solidFill>
                  <a:srgbClr val="000000"/>
                </a:solidFill>
                <a:latin typeface="Arial"/>
              </a:rPr>
              <a:t>Third Outline Level</a:t>
            </a:r>
            <a:endParaRPr b="0" lang="hu-H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hu-HU" sz="1800" spc="-1" strike="noStrike">
                <a:solidFill>
                  <a:srgbClr val="000000"/>
                </a:solidFill>
                <a:latin typeface="Arial"/>
              </a:rPr>
              <a:t>Fourth Outline Level</a:t>
            </a:r>
            <a:endParaRPr b="0" lang="hu-H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hu-HU" sz="1800" spc="-1" strike="noStrike">
                <a:solidFill>
                  <a:srgbClr val="000000"/>
                </a:solidFill>
                <a:latin typeface="Arial"/>
              </a:rPr>
              <a:t>Fifth Outline Level</a:t>
            </a:r>
            <a:endParaRPr b="0" lang="hu-H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hu-HU" sz="1800" spc="-1" strike="noStrike">
                <a:solidFill>
                  <a:srgbClr val="000000"/>
                </a:solidFill>
                <a:latin typeface="Arial"/>
              </a:rPr>
              <a:t>Sixth Outline Level</a:t>
            </a:r>
            <a:endParaRPr b="0" lang="hu-H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hu-HU" sz="1800" spc="-1" strike="noStrike">
                <a:solidFill>
                  <a:srgbClr val="000000"/>
                </a:solidFill>
                <a:latin typeface="Arial"/>
              </a:rPr>
              <a:t>Seventh Outline Level</a:t>
            </a:r>
            <a:endParaRPr b="0" lang="hu-HU" sz="1800" spc="-1" strike="noStrike">
              <a:solidFill>
                <a:srgbClr val="000000"/>
              </a:solidFill>
              <a:latin typeface="Arial"/>
            </a:endParaRPr>
          </a:p>
        </p:txBody>
      </p:sp>
      <p:sp>
        <p:nvSpPr>
          <p:cNvPr id="30" name="PlaceHolder 4"/>
          <p:cNvSpPr>
            <a:spLocks noGrp="1"/>
          </p:cNvSpPr>
          <p:nvPr>
            <p:ph type="ftr" idx="16"/>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31" name="PlaceHolder 5"/>
          <p:cNvSpPr>
            <a:spLocks noGrp="1"/>
          </p:cNvSpPr>
          <p:nvPr>
            <p:ph type="sldNum" idx="17"/>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A525C77C-5BCA-42A8-9C45-3A57F71049ED}"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32" name="PlaceHolder 6"/>
          <p:cNvSpPr>
            <a:spLocks noGrp="1"/>
          </p:cNvSpPr>
          <p:nvPr>
            <p:ph type="dt" idx="18"/>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ftr" idx="19"/>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hu-HU" sz="1400" spc="-1" strike="noStrike">
                <a:solidFill>
                  <a:srgbClr val="000000"/>
                </a:solidFill>
                <a:latin typeface="Times New Roman"/>
              </a:defRPr>
            </a:lvl1pPr>
          </a:lstStyle>
          <a:p>
            <a:pPr indent="0" algn="ctr">
              <a:lnSpc>
                <a:spcPct val="100000"/>
              </a:lnSpc>
              <a:buNone/>
              <a:tabLst>
                <a:tab algn="l" pos="0"/>
              </a:tabLst>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37" name="PlaceHolder 2"/>
          <p:cNvSpPr>
            <a:spLocks noGrp="1"/>
          </p:cNvSpPr>
          <p:nvPr>
            <p:ph type="sldNum" idx="20"/>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A0651888-8312-4CB9-B837-752B30E658F9}"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38" name="PlaceHolder 3"/>
          <p:cNvSpPr>
            <a:spLocks noGrp="1"/>
          </p:cNvSpPr>
          <p:nvPr>
            <p:ph type="dt" idx="21"/>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hyperlink" Target="https://github.com/adam-hrvth/IBM-Data-Science/blob/e5a2d60c88baf5fd611bdf6b7a2e1dc486b4c09a/03_SpaceX_Data_wrangling.ipynb" TargetMode="External"/><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d80c101e0a8638e5c199af916a33431e5db9662e/04_SpaceX_EDA_Dataviz.ipynb" TargetMode="External"/><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d80c101e0a8638e5c199af916a33431e5db9662e/05-SpaceX_EDA_SQL.ipynb" TargetMode="External"/><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4dba7f9e2107b76259bf5cf8b500a82423490122/06-SpaceX_Folium_Launch_Site_Visualization.ipynb" TargetMode="External"/><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4dba7f9e2107b76259bf5cf8b500a82423490122/07-SpaceX_Plotly_Dash_App.py" TargetMode="External"/><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4dba7f9e2107b76259bf5cf8b500a82423490122/08-SpaceX_Machine_Learning_Prediction.ipynb" TargetMode="External"/><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4.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7.png"/><Relationship Id="rId3"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en.wikipedia.org/w/index.php?title=List_of_Falcon_9_and_Falcon_Heavy_launches&amp;oldid=1027686922" TargetMode="External"/><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e5a2d60c88baf5fd611bdf6b7a2e1dc486b4c09a/01_SpaceX_Data_Collection_API.ipynb" TargetMode="External"/><Relationship Id="rId3" Type="http://schemas.openxmlformats.org/officeDocument/2006/relationships/image" Target="../media/image5.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e5a2d60c88baf5fd611bdf6b7a2e1dc486b4c09a/02_SpaceX_Webscraping.ipynb" TargetMode="External"/><Relationship Id="rId3" Type="http://schemas.openxmlformats.org/officeDocument/2006/relationships/image" Target="../media/image6.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 name="TextBox 5"/>
          <p:cNvSpPr/>
          <p:nvPr/>
        </p:nvSpPr>
        <p:spPr>
          <a:xfrm>
            <a:off x="888480" y="4568760"/>
            <a:ext cx="25138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lt2"/>
                </a:solidFill>
                <a:latin typeface="Abadi"/>
                <a:ea typeface="SF Pro"/>
              </a:rPr>
              <a:t>Adam Horvath</a:t>
            </a:r>
            <a:endParaRPr b="0" lang="hu-HU" sz="1800" spc="-1" strike="noStrike">
              <a:solidFill>
                <a:srgbClr val="ffffff"/>
              </a:solidFill>
              <a:latin typeface="Arial"/>
            </a:endParaRPr>
          </a:p>
          <a:p>
            <a:pPr defTabSz="914400">
              <a:lnSpc>
                <a:spcPct val="100000"/>
              </a:lnSpc>
            </a:pPr>
            <a:r>
              <a:rPr b="0" lang="en-US" sz="1800" spc="-1" strike="noStrike">
                <a:solidFill>
                  <a:schemeClr val="lt2"/>
                </a:solidFill>
                <a:latin typeface="Abadi"/>
                <a:ea typeface="SF Pro"/>
              </a:rPr>
              <a:t>24/10/2025</a:t>
            </a:r>
            <a:endParaRPr b="0" lang="hu-HU" sz="1800" spc="-1" strike="noStrike">
              <a:solidFill>
                <a:srgbClr val="ffffff"/>
              </a:solidFill>
              <a:latin typeface="Arial"/>
            </a:endParaRPr>
          </a:p>
        </p:txBody>
      </p:sp>
      <p:pic>
        <p:nvPicPr>
          <p:cNvPr id="60" name="Picture 2" descr="IBM Skills Network Logo - Horizontal-noai copy.png"/>
          <p:cNvPicPr/>
          <p:nvPr/>
        </p:nvPicPr>
        <p:blipFill>
          <a:blip r:embed="rId2"/>
          <a:stretch/>
        </p:blipFill>
        <p:spPr>
          <a:xfrm>
            <a:off x="889920" y="676800"/>
            <a:ext cx="2103480" cy="6285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3" name="PlaceHolder 1"/>
          <p:cNvSpPr>
            <a:spLocks noGrp="1"/>
          </p:cNvSpPr>
          <p:nvPr>
            <p:ph/>
          </p:nvPr>
        </p:nvSpPr>
        <p:spPr>
          <a:xfrm>
            <a:off x="770040" y="1440000"/>
            <a:ext cx="5709600" cy="1979640"/>
          </a:xfrm>
          <a:prstGeom prst="rect">
            <a:avLst/>
          </a:prstGeom>
          <a:noFill/>
          <a:ln w="0">
            <a:noFill/>
          </a:ln>
        </p:spPr>
        <p:txBody>
          <a:bodyPr lIns="90000" rIns="90000" tIns="45000" bIns="45000" anchor="t">
            <a:noAutofit/>
          </a:bodyPr>
          <a:p>
            <a:pPr indent="0" defTabSz="914400">
              <a:lnSpc>
                <a:spcPct val="100000"/>
              </a:lnSpc>
              <a:buNone/>
              <a:tabLst>
                <a:tab algn="l" pos="0"/>
              </a:tabLst>
            </a:pPr>
            <a:r>
              <a:rPr b="1" lang="en-US" sz="1600" spc="-1" strike="noStrike">
                <a:solidFill>
                  <a:schemeClr val="accent3">
                    <a:lumMod val="25000"/>
                  </a:schemeClr>
                </a:solidFill>
                <a:latin typeface="Abadi"/>
              </a:rPr>
              <a:t>Introduction</a:t>
            </a:r>
            <a:endParaRPr b="0" lang="hu-HU" sz="1600" spc="-1" strike="noStrike">
              <a:solidFill>
                <a:srgbClr val="000000"/>
              </a:solidFill>
              <a:latin typeface="Arial"/>
            </a:endParaRPr>
          </a:p>
          <a:p>
            <a:pPr indent="0" defTabSz="914400">
              <a:lnSpc>
                <a:spcPct val="100000"/>
              </a:lnSpc>
              <a:spcBef>
                <a:spcPts val="1191"/>
              </a:spcBef>
              <a:spcAft>
                <a:spcPts val="992"/>
              </a:spcAft>
              <a:buNone/>
              <a:tabLst>
                <a:tab algn="l" pos="0"/>
              </a:tabLst>
            </a:pPr>
            <a:r>
              <a:rPr b="0" lang="en-US" sz="1600" spc="-1" strike="noStrike">
                <a:solidFill>
                  <a:schemeClr val="accent3">
                    <a:lumMod val="25000"/>
                  </a:schemeClr>
                </a:solidFill>
                <a:latin typeface="Abadi"/>
              </a:rPr>
              <a:t>We combined and cleaned the two datasets—one from the SpaceX REST API (90 Falcon 9 launches) and one scraped from Wikipedia (121 launches)—to create a unified, analysis-ready dataset. The goal was to standardize features, resolve inconsistencies, and generate a binary landing outcome label as the target variable for downstream modeling.</a:t>
            </a:r>
            <a:endParaRPr b="0" lang="hu-HU" sz="1600" spc="-1" strike="noStrike">
              <a:solidFill>
                <a:srgbClr val="000000"/>
              </a:solidFill>
              <a:latin typeface="Arial"/>
            </a:endParaRPr>
          </a:p>
          <a:p>
            <a:pPr indent="0" defTabSz="914400">
              <a:lnSpc>
                <a:spcPct val="100000"/>
              </a:lnSpc>
              <a:spcBef>
                <a:spcPts val="1191"/>
              </a:spcBef>
              <a:spcAft>
                <a:spcPts val="992"/>
              </a:spcAft>
              <a:buNone/>
              <a:tabLst>
                <a:tab algn="l" pos="0"/>
              </a:tabLst>
            </a:pPr>
            <a:endParaRPr b="0" lang="hu-HU" sz="1600" spc="-1" strike="noStrike">
              <a:solidFill>
                <a:srgbClr val="000000"/>
              </a:solidFill>
              <a:latin typeface="Arial"/>
            </a:endParaRPr>
          </a:p>
          <a:p>
            <a:pPr indent="0" defTabSz="914400">
              <a:lnSpc>
                <a:spcPct val="100000"/>
              </a:lnSpc>
              <a:buNone/>
              <a:tabLst>
                <a:tab algn="l" pos="0"/>
              </a:tabLst>
            </a:pPr>
            <a:endParaRPr b="0" lang="hu-HU" sz="2200" spc="-1" strike="noStrike">
              <a:solidFill>
                <a:srgbClr val="000000"/>
              </a:solidFill>
              <a:latin typeface="Arial"/>
            </a:endParaRPr>
          </a:p>
          <a:p>
            <a:pPr indent="0" defTabSz="914400">
              <a:lnSpc>
                <a:spcPct val="100000"/>
              </a:lnSpc>
              <a:buNone/>
              <a:tabLst>
                <a:tab algn="l" pos="0"/>
              </a:tabLst>
            </a:pPr>
            <a:endParaRPr b="0" lang="hu-HU" sz="2200" spc="-1" strike="noStrike">
              <a:solidFill>
                <a:srgbClr val="000000"/>
              </a:solidFill>
              <a:latin typeface="Arial"/>
            </a:endParaRPr>
          </a:p>
        </p:txBody>
      </p:sp>
      <p:sp>
        <p:nvSpPr>
          <p:cNvPr id="8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Wrangling</a:t>
            </a:r>
            <a:endParaRPr b="0" lang="hu-HU" sz="4000" spc="-1" strike="noStrike">
              <a:solidFill>
                <a:srgbClr val="000000"/>
              </a:solidFill>
              <a:latin typeface="Arial"/>
            </a:endParaRPr>
          </a:p>
        </p:txBody>
      </p:sp>
      <p:pic>
        <p:nvPicPr>
          <p:cNvPr id="85" name="" descr=""/>
          <p:cNvPicPr/>
          <p:nvPr/>
        </p:nvPicPr>
        <p:blipFill>
          <a:blip r:embed="rId2"/>
          <a:stretch/>
        </p:blipFill>
        <p:spPr>
          <a:xfrm>
            <a:off x="6620400" y="2160000"/>
            <a:ext cx="4899240" cy="3239640"/>
          </a:xfrm>
          <a:prstGeom prst="rect">
            <a:avLst/>
          </a:prstGeom>
          <a:ln w="0">
            <a:noFill/>
          </a:ln>
        </p:spPr>
      </p:pic>
      <p:sp>
        <p:nvSpPr>
          <p:cNvPr id="86" name="Content Placeholder 1"/>
          <p:cNvSpPr/>
          <p:nvPr/>
        </p:nvSpPr>
        <p:spPr>
          <a:xfrm>
            <a:off x="7200000" y="5580000"/>
            <a:ext cx="3842280" cy="52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600" spc="-1" strike="noStrike">
                <a:solidFill>
                  <a:schemeClr val="accent3">
                    <a:lumMod val="25000"/>
                  </a:schemeClr>
                </a:solidFill>
                <a:latin typeface="Abadi"/>
              </a:rPr>
              <a:t>Link to the notebook: </a:t>
            </a:r>
            <a:r>
              <a:rPr b="0" lang="en-US" sz="1600" spc="-1" strike="noStrike" u="sng">
                <a:solidFill>
                  <a:srgbClr val="0563c1"/>
                </a:solidFill>
                <a:uFillTx/>
                <a:latin typeface="Abadi"/>
                <a:hlinkClick r:id="rId3"/>
              </a:rPr>
              <a:t>Data Wrangling</a:t>
            </a:r>
            <a:endParaRPr b="0" lang="hu-HU" sz="1600" spc="-1" strike="noStrike">
              <a:solidFill>
                <a:srgbClr val="000000"/>
              </a:solidFill>
              <a:latin typeface="Arial"/>
            </a:endParaRPr>
          </a:p>
        </p:txBody>
      </p:sp>
      <p:sp>
        <p:nvSpPr>
          <p:cNvPr id="87" name="Content Placeholder 5"/>
          <p:cNvSpPr/>
          <p:nvPr/>
        </p:nvSpPr>
        <p:spPr>
          <a:xfrm>
            <a:off x="720000" y="3600000"/>
            <a:ext cx="5709600" cy="1979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1600" spc="-1" strike="noStrike">
                <a:solidFill>
                  <a:schemeClr val="accent3">
                    <a:lumMod val="25000"/>
                  </a:schemeClr>
                </a:solidFill>
                <a:latin typeface="Abadi"/>
              </a:rPr>
              <a:t>Process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Merged the API and web-scraped datasets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Standardized column names and data types across both sources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Filled missing PayloadMass values using the column mean</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Parsed and converted landing outcomes into a single binary column</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Decoded landing outcome categories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Calculated exploratory metrics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Created the final target variable</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Exported the cleaned, merged dataset</a:t>
            </a:r>
            <a:endParaRPr b="0" lang="hu-HU" sz="1600" spc="-1" strike="noStrike">
              <a:solidFill>
                <a:srgbClr val="000000"/>
              </a:solidFill>
              <a:latin typeface="Arial"/>
            </a:endParaRPr>
          </a:p>
        </p:txBody>
      </p:sp>
      <p:sp>
        <p:nvSpPr>
          <p:cNvPr id="88" name="Content Placeholder 6"/>
          <p:cNvSpPr/>
          <p:nvPr/>
        </p:nvSpPr>
        <p:spPr>
          <a:xfrm>
            <a:off x="7020000" y="1455120"/>
            <a:ext cx="4319640" cy="52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600" spc="-1" strike="noStrike">
                <a:solidFill>
                  <a:schemeClr val="dk1"/>
                </a:solidFill>
                <a:latin typeface="Abadi"/>
              </a:rPr>
              <a:t>Common orbit types, retrieved from the data</a:t>
            </a:r>
            <a:endParaRPr b="0" lang="hu-HU" sz="1600" spc="-1" strike="noStrike">
              <a:solidFill>
                <a:srgbClr val="000000"/>
              </a:solidFill>
              <a:latin typeface="Arial"/>
            </a:endParaRPr>
          </a:p>
        </p:txBody>
      </p:sp>
      <p:sp>
        <p:nvSpPr>
          <p:cNvPr id="3" name="PlaceHolder 2"/>
          <p:cNvSpPr>
            <a:spLocks noGrp="1"/>
          </p:cNvSpPr>
          <p:nvPr>
            <p:ph type="sldNum" idx="1"/>
          </p:nvPr>
        </p:nvSpPr>
        <p:spPr/>
        <p:txBody>
          <a:bodyPr/>
          <a:p>
            <a:fld id="{478BAEFD-E2C0-40EB-8748-8267FA8E12B6}"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9" name="PlaceHolder 1"/>
          <p:cNvSpPr>
            <a:spLocks noGrp="1"/>
          </p:cNvSpPr>
          <p:nvPr>
            <p:ph/>
          </p:nvPr>
        </p:nvSpPr>
        <p:spPr>
          <a:xfrm>
            <a:off x="770040" y="1825560"/>
            <a:ext cx="4449600" cy="3574080"/>
          </a:xfrm>
          <a:prstGeom prst="rect">
            <a:avLst/>
          </a:prstGeom>
          <a:noFill/>
          <a:ln w="0">
            <a:noFill/>
          </a:ln>
        </p:spPr>
        <p:txBody>
          <a:bodyPr lIns="91440" rIns="91440" tIns="45720" bIns="45720" anchor="t">
            <a:noAutofit/>
          </a:bodyPr>
          <a:p>
            <a:pPr indent="0" defTabSz="914400">
              <a:lnSpc>
                <a:spcPct val="100000"/>
              </a:lnSpc>
              <a:spcBef>
                <a:spcPts val="624"/>
              </a:spcBef>
              <a:spcAft>
                <a:spcPts val="425"/>
              </a:spcAft>
              <a:buNone/>
              <a:tabLst>
                <a:tab algn="l" pos="0"/>
              </a:tabLst>
            </a:pPr>
            <a:r>
              <a:rPr b="1" lang="en-US" sz="1600" spc="-1" strike="noStrike">
                <a:solidFill>
                  <a:schemeClr val="accent3">
                    <a:lumMod val="25000"/>
                  </a:schemeClr>
                </a:solidFill>
                <a:latin typeface="Abadi"/>
              </a:rPr>
              <a:t>Charts</a:t>
            </a:r>
            <a:endParaRPr b="0" lang="hu-HU" sz="1600" spc="-1" strike="noStrike">
              <a:solidFill>
                <a:srgbClr val="000000"/>
              </a:solidFill>
              <a:latin typeface="Arial"/>
            </a:endParaRPr>
          </a:p>
          <a:p>
            <a:pPr indent="0" defTabSz="914400">
              <a:lnSpc>
                <a:spcPct val="100000"/>
              </a:lnSpc>
              <a:spcBef>
                <a:spcPts val="624"/>
              </a:spcBef>
              <a:spcAft>
                <a:spcPts val="425"/>
              </a:spcAft>
              <a:buNone/>
              <a:tabLst>
                <a:tab algn="l" pos="0"/>
              </a:tabLst>
            </a:pPr>
            <a:r>
              <a:rPr b="0" lang="en-US" sz="1600" spc="-1" strike="noStrike">
                <a:solidFill>
                  <a:schemeClr val="accent3">
                    <a:lumMod val="25000"/>
                  </a:schemeClr>
                </a:solidFill>
                <a:latin typeface="Abadi"/>
              </a:rPr>
              <a:t>Scatter plots: </a:t>
            </a:r>
            <a:endParaRPr b="0" lang="hu-HU" sz="1600" spc="-1" strike="noStrike">
              <a:solidFill>
                <a:srgbClr val="000000"/>
              </a:solidFill>
              <a:latin typeface="Arial"/>
            </a:endParaRPr>
          </a:p>
          <a:p>
            <a:pPr marL="432000" indent="-324000" defTabSz="914400">
              <a:lnSpc>
                <a:spcPct val="100000"/>
              </a:lnSpc>
              <a:spcBef>
                <a:spcPts val="624"/>
              </a:spcBef>
              <a:spcAft>
                <a:spcPts val="425"/>
              </a:spcAft>
              <a:buClr>
                <a:srgbClr val="292929"/>
              </a:buClr>
              <a:buFont typeface="Symbol" charset="2"/>
              <a:buChar char=""/>
              <a:tabLst>
                <a:tab algn="l" pos="0"/>
              </a:tabLst>
            </a:pPr>
            <a:r>
              <a:rPr b="0" lang="en-US" sz="1600" spc="-1" strike="noStrike">
                <a:solidFill>
                  <a:schemeClr val="accent3">
                    <a:lumMod val="25000"/>
                  </a:schemeClr>
                </a:solidFill>
                <a:latin typeface="Abadi"/>
              </a:rPr>
              <a:t>Flight Number vs. Launch Site, </a:t>
            </a:r>
            <a:endParaRPr b="0" lang="hu-HU" sz="1600" spc="-1" strike="noStrike">
              <a:solidFill>
                <a:srgbClr val="000000"/>
              </a:solidFill>
              <a:latin typeface="Arial"/>
            </a:endParaRPr>
          </a:p>
          <a:p>
            <a:pPr marL="432000" indent="-324000" defTabSz="914400">
              <a:lnSpc>
                <a:spcPct val="100000"/>
              </a:lnSpc>
              <a:spcBef>
                <a:spcPts val="624"/>
              </a:spcBef>
              <a:spcAft>
                <a:spcPts val="425"/>
              </a:spcAft>
              <a:buClr>
                <a:srgbClr val="292929"/>
              </a:buClr>
              <a:buFont typeface="Symbol" charset="2"/>
              <a:buChar char=""/>
              <a:tabLst>
                <a:tab algn="l" pos="0"/>
              </a:tabLst>
            </a:pPr>
            <a:r>
              <a:rPr b="0" lang="en-US" sz="1600" spc="-1" strike="noStrike">
                <a:solidFill>
                  <a:schemeClr val="accent3">
                    <a:lumMod val="25000"/>
                  </a:schemeClr>
                </a:solidFill>
                <a:latin typeface="Abadi"/>
              </a:rPr>
              <a:t>Payload vs. Launch Site, </a:t>
            </a:r>
            <a:endParaRPr b="0" lang="hu-HU" sz="1600" spc="-1" strike="noStrike">
              <a:solidFill>
                <a:srgbClr val="000000"/>
              </a:solidFill>
              <a:latin typeface="Arial"/>
            </a:endParaRPr>
          </a:p>
          <a:p>
            <a:pPr marL="432000" indent="-324000" defTabSz="914400">
              <a:lnSpc>
                <a:spcPct val="100000"/>
              </a:lnSpc>
              <a:spcBef>
                <a:spcPts val="624"/>
              </a:spcBef>
              <a:spcAft>
                <a:spcPts val="425"/>
              </a:spcAft>
              <a:buClr>
                <a:srgbClr val="292929"/>
              </a:buClr>
              <a:buFont typeface="Symbol" charset="2"/>
              <a:buChar char=""/>
              <a:tabLst>
                <a:tab algn="l" pos="0"/>
              </a:tabLst>
            </a:pPr>
            <a:r>
              <a:rPr b="0" lang="en-US" sz="1600" spc="-1" strike="noStrike">
                <a:solidFill>
                  <a:schemeClr val="accent3">
                    <a:lumMod val="25000"/>
                  </a:schemeClr>
                </a:solidFill>
                <a:latin typeface="Abadi"/>
              </a:rPr>
              <a:t>Payload vs. Orbit, </a:t>
            </a:r>
            <a:endParaRPr b="0" lang="hu-HU" sz="1600" spc="-1" strike="noStrike">
              <a:solidFill>
                <a:srgbClr val="000000"/>
              </a:solidFill>
              <a:latin typeface="Arial"/>
            </a:endParaRPr>
          </a:p>
          <a:p>
            <a:pPr marL="432000" indent="-324000" defTabSz="914400">
              <a:lnSpc>
                <a:spcPct val="100000"/>
              </a:lnSpc>
              <a:spcBef>
                <a:spcPts val="624"/>
              </a:spcBef>
              <a:spcAft>
                <a:spcPts val="425"/>
              </a:spcAft>
              <a:buClr>
                <a:srgbClr val="292929"/>
              </a:buClr>
              <a:buFont typeface="Symbol" charset="2"/>
              <a:buChar char=""/>
              <a:tabLst>
                <a:tab algn="l" pos="0"/>
              </a:tabLst>
            </a:pPr>
            <a:r>
              <a:rPr b="0" lang="en-US" sz="1600" spc="-1" strike="noStrike">
                <a:solidFill>
                  <a:schemeClr val="accent3">
                    <a:lumMod val="25000"/>
                  </a:schemeClr>
                </a:solidFill>
                <a:latin typeface="Abadi"/>
              </a:rPr>
              <a:t>Flight Number vs. Orbit, </a:t>
            </a:r>
            <a:endParaRPr b="0" lang="hu-HU" sz="1600" spc="-1" strike="noStrike">
              <a:solidFill>
                <a:srgbClr val="000000"/>
              </a:solidFill>
              <a:latin typeface="Arial"/>
            </a:endParaRPr>
          </a:p>
          <a:p>
            <a:pPr marL="432000" indent="-324000" defTabSz="914400">
              <a:lnSpc>
                <a:spcPct val="100000"/>
              </a:lnSpc>
              <a:spcBef>
                <a:spcPts val="624"/>
              </a:spcBef>
              <a:spcAft>
                <a:spcPts val="425"/>
              </a:spcAft>
              <a:buClr>
                <a:srgbClr val="292929"/>
              </a:buClr>
              <a:buFont typeface="Symbol" charset="2"/>
              <a:buChar char=""/>
              <a:tabLst>
                <a:tab algn="l" pos="0"/>
              </a:tabLst>
            </a:pPr>
            <a:r>
              <a:rPr b="0" lang="en-US" sz="1600" spc="-1" strike="noStrike">
                <a:solidFill>
                  <a:schemeClr val="accent3">
                    <a:lumMod val="25000"/>
                  </a:schemeClr>
                </a:solidFill>
                <a:latin typeface="Abadi"/>
              </a:rPr>
              <a:t>Orbit vs. Payload</a:t>
            </a:r>
            <a:endParaRPr b="0" lang="hu-HU" sz="1600" spc="-1" strike="noStrike">
              <a:solidFill>
                <a:srgbClr val="000000"/>
              </a:solidFill>
              <a:latin typeface="Arial"/>
            </a:endParaRPr>
          </a:p>
          <a:p>
            <a:pPr indent="0" defTabSz="914400">
              <a:lnSpc>
                <a:spcPct val="100000"/>
              </a:lnSpc>
              <a:spcBef>
                <a:spcPts val="624"/>
              </a:spcBef>
              <a:spcAft>
                <a:spcPts val="425"/>
              </a:spcAft>
              <a:buNone/>
              <a:tabLst>
                <a:tab algn="l" pos="0"/>
              </a:tabLst>
            </a:pPr>
            <a:r>
              <a:rPr b="0" lang="en-US" sz="1600" spc="-1" strike="noStrike">
                <a:solidFill>
                  <a:schemeClr val="accent3">
                    <a:lumMod val="25000"/>
                  </a:schemeClr>
                </a:solidFill>
                <a:latin typeface="Abadi"/>
              </a:rPr>
              <a:t>Bar chart: </a:t>
            </a:r>
            <a:endParaRPr b="0" lang="hu-HU" sz="1600" spc="-1" strike="noStrike">
              <a:solidFill>
                <a:srgbClr val="000000"/>
              </a:solidFill>
              <a:latin typeface="Arial"/>
            </a:endParaRPr>
          </a:p>
          <a:p>
            <a:pPr marL="432000" indent="-324000" defTabSz="914400">
              <a:lnSpc>
                <a:spcPct val="100000"/>
              </a:lnSpc>
              <a:spcBef>
                <a:spcPts val="624"/>
              </a:spcBef>
              <a:spcAft>
                <a:spcPts val="425"/>
              </a:spcAft>
              <a:buClr>
                <a:srgbClr val="292929"/>
              </a:buClr>
              <a:buFont typeface="Symbol" charset="2"/>
              <a:buChar char=""/>
              <a:tabLst>
                <a:tab algn="l" pos="0"/>
              </a:tabLst>
            </a:pPr>
            <a:r>
              <a:rPr b="0" lang="en-US" sz="1600" spc="-1" strike="noStrike">
                <a:solidFill>
                  <a:schemeClr val="accent3">
                    <a:lumMod val="25000"/>
                  </a:schemeClr>
                </a:solidFill>
                <a:latin typeface="Abadi"/>
              </a:rPr>
              <a:t>Success Rate by Orbit Type</a:t>
            </a:r>
            <a:endParaRPr b="0" lang="hu-HU" sz="1600" spc="-1" strike="noStrike">
              <a:solidFill>
                <a:srgbClr val="000000"/>
              </a:solidFill>
              <a:latin typeface="Arial"/>
            </a:endParaRPr>
          </a:p>
          <a:p>
            <a:pPr indent="0" defTabSz="914400">
              <a:lnSpc>
                <a:spcPct val="100000"/>
              </a:lnSpc>
              <a:spcBef>
                <a:spcPts val="624"/>
              </a:spcBef>
              <a:spcAft>
                <a:spcPts val="425"/>
              </a:spcAft>
              <a:buNone/>
              <a:tabLst>
                <a:tab algn="l" pos="0"/>
              </a:tabLst>
            </a:pPr>
            <a:r>
              <a:rPr b="0" lang="en-US" sz="1600" spc="-1" strike="noStrike">
                <a:solidFill>
                  <a:schemeClr val="accent3">
                    <a:lumMod val="25000"/>
                  </a:schemeClr>
                </a:solidFill>
                <a:latin typeface="Abadi"/>
              </a:rPr>
              <a:t>Line chart: </a:t>
            </a:r>
            <a:endParaRPr b="0" lang="hu-HU" sz="1600" spc="-1" strike="noStrike">
              <a:solidFill>
                <a:srgbClr val="000000"/>
              </a:solidFill>
              <a:latin typeface="Arial"/>
            </a:endParaRPr>
          </a:p>
          <a:p>
            <a:pPr marL="432000" indent="-324000" defTabSz="914400">
              <a:lnSpc>
                <a:spcPct val="100000"/>
              </a:lnSpc>
              <a:spcBef>
                <a:spcPts val="624"/>
              </a:spcBef>
              <a:spcAft>
                <a:spcPts val="425"/>
              </a:spcAft>
              <a:buClr>
                <a:srgbClr val="292929"/>
              </a:buClr>
              <a:buFont typeface="Symbol" charset="2"/>
              <a:buChar char=""/>
              <a:tabLst>
                <a:tab algn="l" pos="0"/>
              </a:tabLst>
            </a:pPr>
            <a:r>
              <a:rPr b="0" lang="en-US" sz="1600" spc="-1" strike="noStrike">
                <a:solidFill>
                  <a:schemeClr val="accent3">
                    <a:lumMod val="25000"/>
                  </a:schemeClr>
                </a:solidFill>
                <a:latin typeface="Abadi"/>
              </a:rPr>
              <a:t>Success Rate vs. Year</a:t>
            </a:r>
            <a:endParaRPr b="0" lang="hu-HU" sz="1600" spc="-1" strike="noStrike">
              <a:solidFill>
                <a:srgbClr val="000000"/>
              </a:solidFill>
              <a:latin typeface="Arial"/>
            </a:endParaRPr>
          </a:p>
          <a:p>
            <a:pPr indent="0" defTabSz="914400">
              <a:lnSpc>
                <a:spcPct val="100000"/>
              </a:lnSpc>
              <a:spcBef>
                <a:spcPts val="624"/>
              </a:spcBef>
              <a:spcAft>
                <a:spcPts val="425"/>
              </a:spcAft>
              <a:buNone/>
              <a:tabLst>
                <a:tab algn="l" pos="0"/>
              </a:tabLst>
            </a:pPr>
            <a:endParaRPr b="0" lang="hu-HU" sz="1600" spc="-1" strike="noStrike">
              <a:solidFill>
                <a:srgbClr val="000000"/>
              </a:solidFill>
              <a:latin typeface="Arial"/>
            </a:endParaRPr>
          </a:p>
          <a:p>
            <a:pPr indent="0" defTabSz="914400">
              <a:lnSpc>
                <a:spcPct val="100000"/>
              </a:lnSpc>
              <a:spcBef>
                <a:spcPts val="624"/>
              </a:spcBef>
              <a:spcAft>
                <a:spcPts val="425"/>
              </a:spcAft>
              <a:buNone/>
              <a:tabLst>
                <a:tab algn="l" pos="0"/>
              </a:tabLst>
            </a:pPr>
            <a:endParaRPr b="0" lang="hu-HU" sz="1600" spc="-1" strike="noStrike">
              <a:solidFill>
                <a:srgbClr val="000000"/>
              </a:solidFill>
              <a:latin typeface="Arial"/>
            </a:endParaRPr>
          </a:p>
        </p:txBody>
      </p:sp>
      <p:sp>
        <p:nvSpPr>
          <p:cNvPr id="9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EDA with Data Visualization</a:t>
            </a:r>
            <a:endParaRPr b="0" lang="hu-HU" sz="4000" spc="-1" strike="noStrike">
              <a:solidFill>
                <a:srgbClr val="000000"/>
              </a:solidFill>
              <a:latin typeface="Arial"/>
            </a:endParaRPr>
          </a:p>
        </p:txBody>
      </p:sp>
      <p:sp>
        <p:nvSpPr>
          <p:cNvPr id="91" name="Content Placeholder 7"/>
          <p:cNvSpPr/>
          <p:nvPr/>
        </p:nvSpPr>
        <p:spPr>
          <a:xfrm>
            <a:off x="4860000" y="1825560"/>
            <a:ext cx="7151760" cy="3574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40"/>
              </a:spcBef>
              <a:spcAft>
                <a:spcPts val="142"/>
              </a:spcAft>
            </a:pPr>
            <a:r>
              <a:rPr b="1" lang="en-US" sz="1600" spc="-1" strike="noStrike">
                <a:solidFill>
                  <a:schemeClr val="accent3">
                    <a:lumMod val="25000"/>
                  </a:schemeClr>
                </a:solidFill>
                <a:latin typeface="Abadi"/>
              </a:rPr>
              <a:t>Key Insights</a:t>
            </a:r>
            <a:endParaRPr b="0" lang="hu-HU" sz="1600" spc="-1" strike="noStrike">
              <a:solidFill>
                <a:srgbClr val="000000"/>
              </a:solidFill>
              <a:latin typeface="Arial"/>
            </a:endParaRPr>
          </a:p>
          <a:p>
            <a:pPr defTabSz="914400">
              <a:lnSpc>
                <a:spcPct val="100000"/>
              </a:lnSpc>
              <a:spcBef>
                <a:spcPts val="340"/>
              </a:spcBef>
              <a:spcAft>
                <a:spcPts val="142"/>
              </a:spcAft>
            </a:pPr>
            <a:endParaRPr b="0" lang="hu-HU" sz="1600" spc="-1" strike="noStrike">
              <a:solidFill>
                <a:srgbClr val="000000"/>
              </a:solidFill>
              <a:latin typeface="Arial"/>
            </a:endParaRPr>
          </a:p>
          <a:p>
            <a:pPr defTabSz="914400">
              <a:lnSpc>
                <a:spcPct val="100000"/>
              </a:lnSpc>
              <a:spcBef>
                <a:spcPts val="340"/>
              </a:spcBef>
              <a:spcAft>
                <a:spcPts val="142"/>
              </a:spcAft>
            </a:pPr>
            <a:r>
              <a:rPr b="0" lang="en-US" sz="1600" spc="-1" strike="noStrike">
                <a:solidFill>
                  <a:schemeClr val="accent3">
                    <a:lumMod val="25000"/>
                  </a:schemeClr>
                </a:solidFill>
                <a:latin typeface="Abadi"/>
                <a:ea typeface="Microsoft YaHei"/>
              </a:rPr>
              <a:t>Scatter plots revealed strong correlations: lighter payloads (&lt;6,000 kg) and later flights had higher success.</a:t>
            </a:r>
            <a:endParaRPr b="0" lang="hu-HU" sz="1600" spc="-1" strike="noStrike">
              <a:solidFill>
                <a:srgbClr val="000000"/>
              </a:solidFill>
              <a:latin typeface="Arial"/>
            </a:endParaRPr>
          </a:p>
          <a:p>
            <a:pPr defTabSz="914400">
              <a:lnSpc>
                <a:spcPct val="100000"/>
              </a:lnSpc>
              <a:spcBef>
                <a:spcPts val="340"/>
              </a:spcBef>
              <a:spcAft>
                <a:spcPts val="142"/>
              </a:spcAft>
            </a:pPr>
            <a:r>
              <a:rPr b="0" lang="en-US" sz="1600" spc="-1" strike="noStrike">
                <a:solidFill>
                  <a:schemeClr val="accent3">
                    <a:lumMod val="25000"/>
                  </a:schemeClr>
                </a:solidFill>
                <a:latin typeface="Abadi"/>
                <a:ea typeface="Microsoft YaHei"/>
              </a:rPr>
              <a:t>Bar chart showed 100% success in ES-L1, GEO, HEO, SSO; GTO lowest (~50%).</a:t>
            </a:r>
            <a:endParaRPr b="0" lang="hu-HU" sz="1600" spc="-1" strike="noStrike">
              <a:solidFill>
                <a:srgbClr val="000000"/>
              </a:solidFill>
              <a:latin typeface="Arial"/>
            </a:endParaRPr>
          </a:p>
          <a:p>
            <a:pPr defTabSz="914400">
              <a:lnSpc>
                <a:spcPct val="100000"/>
              </a:lnSpc>
              <a:spcBef>
                <a:spcPts val="340"/>
              </a:spcBef>
              <a:spcAft>
                <a:spcPts val="142"/>
              </a:spcAft>
            </a:pPr>
            <a:r>
              <a:rPr b="0" lang="en-US" sz="1600" spc="-1" strike="noStrike">
                <a:solidFill>
                  <a:schemeClr val="accent3">
                    <a:lumMod val="25000"/>
                  </a:schemeClr>
                </a:solidFill>
                <a:latin typeface="Abadi"/>
                <a:ea typeface="Microsoft YaHei"/>
              </a:rPr>
              <a:t>Line chart confirmed success rate rising from ~40% (2013) to &gt;80% (2018).</a:t>
            </a:r>
            <a:endParaRPr b="0" lang="hu-HU" sz="1600" spc="-1" strike="noStrike">
              <a:solidFill>
                <a:srgbClr val="000000"/>
              </a:solidFill>
              <a:latin typeface="Arial"/>
            </a:endParaRPr>
          </a:p>
          <a:p>
            <a:pPr defTabSz="914400">
              <a:lnSpc>
                <a:spcPct val="100000"/>
              </a:lnSpc>
              <a:spcBef>
                <a:spcPts val="340"/>
              </a:spcBef>
              <a:spcAft>
                <a:spcPts val="142"/>
              </a:spcAft>
            </a:pPr>
            <a:r>
              <a:rPr b="0" lang="en-US" sz="1600" spc="-1" strike="noStrike">
                <a:solidFill>
                  <a:schemeClr val="accent3">
                    <a:lumMod val="25000"/>
                  </a:schemeClr>
                </a:solidFill>
                <a:latin typeface="Abadi"/>
                <a:ea typeface="Microsoft YaHei"/>
              </a:rPr>
              <a:t>These patterns guided feature selection and model development.</a:t>
            </a:r>
            <a:endParaRPr b="0" lang="hu-HU" sz="1600" spc="-1" strike="noStrike">
              <a:solidFill>
                <a:srgbClr val="000000"/>
              </a:solidFill>
              <a:latin typeface="Arial"/>
            </a:endParaRPr>
          </a:p>
          <a:p>
            <a:pPr defTabSz="914400">
              <a:lnSpc>
                <a:spcPct val="100000"/>
              </a:lnSpc>
              <a:spcBef>
                <a:spcPts val="1400"/>
              </a:spcBef>
            </a:pPr>
            <a:endParaRPr b="0" lang="hu-HU" sz="1600" spc="-1" strike="noStrike">
              <a:solidFill>
                <a:srgbClr val="000000"/>
              </a:solidFill>
              <a:latin typeface="Arial"/>
            </a:endParaRPr>
          </a:p>
        </p:txBody>
      </p:sp>
      <p:sp>
        <p:nvSpPr>
          <p:cNvPr id="92" name="Content Placeholder 8"/>
          <p:cNvSpPr/>
          <p:nvPr/>
        </p:nvSpPr>
        <p:spPr>
          <a:xfrm>
            <a:off x="4910040" y="4680000"/>
            <a:ext cx="6069600" cy="694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340"/>
              </a:spcBef>
              <a:spcAft>
                <a:spcPts val="142"/>
              </a:spcAft>
            </a:pPr>
            <a:r>
              <a:rPr b="0" lang="en-US" sz="1600" spc="-1" strike="noStrike">
                <a:solidFill>
                  <a:schemeClr val="accent3">
                    <a:lumMod val="25000"/>
                  </a:schemeClr>
                </a:solidFill>
                <a:latin typeface="Abadi"/>
              </a:rPr>
              <a:t>Link to the notebook: </a:t>
            </a:r>
            <a:r>
              <a:rPr b="0" lang="en-US" sz="1600" spc="-1" strike="noStrike" u="sng">
                <a:solidFill>
                  <a:srgbClr val="0563c1"/>
                </a:solidFill>
                <a:uFillTx/>
                <a:latin typeface="Abadi"/>
                <a:hlinkClick r:id="rId2"/>
              </a:rPr>
              <a:t>EDA with Data Visualization</a:t>
            </a:r>
            <a:endParaRPr b="0" lang="hu-HU" sz="1600" spc="-1" strike="noStrike">
              <a:solidFill>
                <a:srgbClr val="000000"/>
              </a:solidFill>
              <a:latin typeface="Arial"/>
            </a:endParaRPr>
          </a:p>
        </p:txBody>
      </p:sp>
      <p:sp>
        <p:nvSpPr>
          <p:cNvPr id="3" name="PlaceHolder 2"/>
          <p:cNvSpPr>
            <a:spLocks noGrp="1"/>
          </p:cNvSpPr>
          <p:nvPr>
            <p:ph type="sldNum" idx="1"/>
          </p:nvPr>
        </p:nvSpPr>
        <p:spPr/>
        <p:txBody>
          <a:bodyPr/>
          <a:p>
            <a:fld id="{36D598C4-0294-4111-9027-225614984F8E}"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3" name="PlaceHolder 1"/>
          <p:cNvSpPr>
            <a:spLocks noGrp="1"/>
          </p:cNvSpPr>
          <p:nvPr>
            <p:ph/>
          </p:nvPr>
        </p:nvSpPr>
        <p:spPr>
          <a:xfrm>
            <a:off x="770040" y="1806480"/>
            <a:ext cx="9744840" cy="4350600"/>
          </a:xfrm>
          <a:prstGeom prst="rect">
            <a:avLst/>
          </a:prstGeom>
          <a:noFill/>
          <a:ln w="0">
            <a:noFill/>
          </a:ln>
        </p:spPr>
        <p:txBody>
          <a:bodyPr lIns="91440" rIns="91440" tIns="45720" bIns="45720" anchor="t">
            <a:noAutofit/>
          </a:bodyPr>
          <a:p>
            <a:pPr marL="216000" indent="0">
              <a:lnSpc>
                <a:spcPct val="90000"/>
              </a:lnSpc>
              <a:spcBef>
                <a:spcPts val="850"/>
              </a:spcBef>
              <a:buNone/>
              <a:tabLst>
                <a:tab algn="l" pos="0"/>
              </a:tabLst>
            </a:pPr>
            <a:r>
              <a:rPr b="0" lang="en-US" sz="1600" spc="-1" strike="noStrike">
                <a:solidFill>
                  <a:schemeClr val="accent3">
                    <a:lumMod val="25000"/>
                  </a:schemeClr>
                </a:solidFill>
                <a:latin typeface="Adabi"/>
              </a:rPr>
              <a:t>The data is queried using SQL to answer several questions about the data such as:</a:t>
            </a:r>
            <a:endParaRPr b="0" lang="hu-HU" sz="1600" spc="-1" strike="noStrike">
              <a:solidFill>
                <a:srgbClr val="000000"/>
              </a:solidFill>
              <a:latin typeface="Arial"/>
            </a:endParaRPr>
          </a:p>
          <a:p>
            <a:pPr marL="216000" indent="0">
              <a:lnSpc>
                <a:spcPct val="90000"/>
              </a:lnSpc>
              <a:spcBef>
                <a:spcPts val="850"/>
              </a:spcBef>
              <a:buNone/>
              <a:tabLst>
                <a:tab algn="l" pos="0"/>
              </a:tabLst>
            </a:pPr>
            <a:endParaRPr b="0" lang="hu-HU" sz="1600" spc="-1" strike="noStrike">
              <a:solidFill>
                <a:srgbClr val="000000"/>
              </a:solidFill>
              <a:latin typeface="Arial"/>
            </a:endParaRPr>
          </a:p>
          <a:p>
            <a:pPr marL="216000" indent="-216000">
              <a:lnSpc>
                <a:spcPct val="90000"/>
              </a:lnSpc>
              <a:spcBef>
                <a:spcPts val="567"/>
              </a:spcBef>
              <a:buClr>
                <a:srgbClr val="000000"/>
              </a:buClr>
              <a:buSzPct val="45000"/>
              <a:buFont typeface="Symbol" charset="2"/>
              <a:buChar char=""/>
              <a:tabLst>
                <a:tab algn="l" pos="0"/>
              </a:tabLst>
            </a:pPr>
            <a:r>
              <a:rPr b="0" lang="en-US" sz="1600" spc="-1" strike="noStrike">
                <a:solidFill>
                  <a:schemeClr val="accent3">
                    <a:lumMod val="25000"/>
                  </a:schemeClr>
                </a:solidFill>
                <a:latin typeface="Adabi"/>
                <a:ea typeface="Calibri"/>
              </a:rPr>
              <a:t>The names of the unique launch sites in the space mission</a:t>
            </a:r>
            <a:endParaRPr b="0" lang="hu-HU" sz="1600" spc="-1" strike="noStrike">
              <a:solidFill>
                <a:srgbClr val="000000"/>
              </a:solidFill>
              <a:latin typeface="Arial"/>
            </a:endParaRPr>
          </a:p>
          <a:p>
            <a:pPr marL="216000" indent="-216000">
              <a:lnSpc>
                <a:spcPct val="90000"/>
              </a:lnSpc>
              <a:spcBef>
                <a:spcPts val="567"/>
              </a:spcBef>
              <a:buClr>
                <a:srgbClr val="000000"/>
              </a:buClr>
              <a:buSzPct val="45000"/>
              <a:buFont typeface="Symbol" charset="2"/>
              <a:buChar char=""/>
              <a:tabLst>
                <a:tab algn="l" pos="0"/>
              </a:tabLst>
            </a:pPr>
            <a:r>
              <a:rPr b="0" lang="en-US" sz="1600" spc="-1" strike="noStrike">
                <a:solidFill>
                  <a:schemeClr val="accent3">
                    <a:lumMod val="25000"/>
                  </a:schemeClr>
                </a:solidFill>
                <a:latin typeface="Adabi"/>
                <a:ea typeface="Calibri"/>
              </a:rPr>
              <a:t>The total payload mass carried by boosters launched by NASA (CRS)</a:t>
            </a:r>
            <a:endParaRPr b="0" lang="hu-HU" sz="1600" spc="-1" strike="noStrike">
              <a:solidFill>
                <a:srgbClr val="000000"/>
              </a:solidFill>
              <a:latin typeface="Arial"/>
            </a:endParaRPr>
          </a:p>
          <a:p>
            <a:pPr marL="216000" indent="-216000">
              <a:lnSpc>
                <a:spcPct val="90000"/>
              </a:lnSpc>
              <a:spcBef>
                <a:spcPts val="567"/>
              </a:spcBef>
              <a:buClr>
                <a:srgbClr val="000000"/>
              </a:buClr>
              <a:buSzPct val="45000"/>
              <a:buFont typeface="Symbol" charset="2"/>
              <a:buChar char=""/>
              <a:tabLst>
                <a:tab algn="l" pos="0"/>
              </a:tabLst>
            </a:pPr>
            <a:r>
              <a:rPr b="0" lang="en-US" sz="1600" spc="-1" strike="noStrike">
                <a:solidFill>
                  <a:schemeClr val="accent3">
                    <a:lumMod val="25000"/>
                  </a:schemeClr>
                </a:solidFill>
                <a:latin typeface="Adabi"/>
                <a:ea typeface="Calibri"/>
              </a:rPr>
              <a:t>The average payload mass carried by booster version F9 v1.1</a:t>
            </a:r>
            <a:endParaRPr b="0" lang="hu-HU" sz="1600" spc="-1" strike="noStrike">
              <a:solidFill>
                <a:srgbClr val="000000"/>
              </a:solidFill>
              <a:latin typeface="Arial"/>
            </a:endParaRPr>
          </a:p>
          <a:p>
            <a:pPr marL="216000" indent="-216000">
              <a:lnSpc>
                <a:spcPct val="90000"/>
              </a:lnSpc>
              <a:spcAft>
                <a:spcPts val="439"/>
              </a:spcAft>
              <a:buClr>
                <a:srgbClr val="000000"/>
              </a:buClr>
              <a:buSzPct val="45000"/>
              <a:buFont typeface="Symbol" charset="2"/>
              <a:buChar char=""/>
              <a:tabLst>
                <a:tab algn="l" pos="0"/>
              </a:tabLst>
            </a:pPr>
            <a:r>
              <a:rPr b="0" lang="en-US" sz="1600" spc="-1" strike="noStrike">
                <a:solidFill>
                  <a:schemeClr val="accent3">
                    <a:lumMod val="25000"/>
                  </a:schemeClr>
                </a:solidFill>
                <a:latin typeface="Adabi"/>
                <a:ea typeface="Calibri"/>
              </a:rPr>
              <a:t>Date of first successful landing on ground pad</a:t>
            </a:r>
            <a:endParaRPr b="0" lang="hu-HU" sz="1600" spc="-1" strike="noStrike">
              <a:solidFill>
                <a:srgbClr val="000000"/>
              </a:solidFill>
              <a:latin typeface="Arial"/>
            </a:endParaRPr>
          </a:p>
          <a:p>
            <a:pPr marL="216000" indent="-216000">
              <a:lnSpc>
                <a:spcPct val="90000"/>
              </a:lnSpc>
              <a:spcAft>
                <a:spcPts val="439"/>
              </a:spcAft>
              <a:buClr>
                <a:srgbClr val="000000"/>
              </a:buClr>
              <a:buSzPct val="45000"/>
              <a:buFont typeface="Symbol" charset="2"/>
              <a:buChar char=""/>
              <a:tabLst>
                <a:tab algn="l" pos="0"/>
              </a:tabLst>
            </a:pPr>
            <a:r>
              <a:rPr b="0" lang="en-US" sz="1600" spc="-1" strike="noStrike">
                <a:solidFill>
                  <a:schemeClr val="accent3">
                    <a:lumMod val="25000"/>
                  </a:schemeClr>
                </a:solidFill>
                <a:latin typeface="Adabi"/>
                <a:ea typeface="Calibri"/>
              </a:rPr>
              <a:t>Names of boosters which had success landing on drone ship and have payload mass greater than 4,000 but less than 6,000</a:t>
            </a:r>
            <a:endParaRPr b="0" lang="hu-HU" sz="1600" spc="-1" strike="noStrike">
              <a:solidFill>
                <a:srgbClr val="000000"/>
              </a:solidFill>
              <a:latin typeface="Arial"/>
            </a:endParaRPr>
          </a:p>
          <a:p>
            <a:pPr marL="216000" indent="-216000">
              <a:lnSpc>
                <a:spcPct val="90000"/>
              </a:lnSpc>
              <a:spcAft>
                <a:spcPts val="439"/>
              </a:spcAft>
              <a:buClr>
                <a:srgbClr val="000000"/>
              </a:buClr>
              <a:buSzPct val="45000"/>
              <a:buFont typeface="Symbol" charset="2"/>
              <a:buChar char=""/>
              <a:tabLst>
                <a:tab algn="l" pos="0"/>
              </a:tabLst>
            </a:pPr>
            <a:r>
              <a:rPr b="0" lang="en-US" sz="1600" spc="-1" strike="noStrike">
                <a:solidFill>
                  <a:schemeClr val="accent3">
                    <a:lumMod val="25000"/>
                  </a:schemeClr>
                </a:solidFill>
                <a:latin typeface="Adabi"/>
                <a:ea typeface="Calibri"/>
              </a:rPr>
              <a:t>Total number of successful and failed missions</a:t>
            </a:r>
            <a:endParaRPr b="0" lang="hu-HU" sz="1600" spc="-1" strike="noStrike">
              <a:solidFill>
                <a:srgbClr val="000000"/>
              </a:solidFill>
              <a:latin typeface="Arial"/>
            </a:endParaRPr>
          </a:p>
          <a:p>
            <a:pPr marL="216000" indent="-216000">
              <a:lnSpc>
                <a:spcPct val="90000"/>
              </a:lnSpc>
              <a:spcAft>
                <a:spcPts val="439"/>
              </a:spcAft>
              <a:buClr>
                <a:srgbClr val="000000"/>
              </a:buClr>
              <a:buSzPct val="45000"/>
              <a:buFont typeface="Symbol" charset="2"/>
              <a:buChar char=""/>
              <a:tabLst>
                <a:tab algn="l" pos="0"/>
              </a:tabLst>
            </a:pPr>
            <a:r>
              <a:rPr b="0" lang="en-US" sz="1600" spc="-1" strike="noStrike">
                <a:solidFill>
                  <a:schemeClr val="accent3">
                    <a:lumMod val="25000"/>
                  </a:schemeClr>
                </a:solidFill>
                <a:latin typeface="Adabi"/>
                <a:ea typeface="Calibri"/>
              </a:rPr>
              <a:t>Names of booster versions which have carried the max payload</a:t>
            </a:r>
            <a:endParaRPr b="0" lang="hu-HU" sz="1600" spc="-1" strike="noStrike">
              <a:solidFill>
                <a:srgbClr val="000000"/>
              </a:solidFill>
              <a:latin typeface="Arial"/>
            </a:endParaRPr>
          </a:p>
          <a:p>
            <a:pPr marL="216000" indent="-216000">
              <a:lnSpc>
                <a:spcPct val="90000"/>
              </a:lnSpc>
              <a:spcAft>
                <a:spcPts val="439"/>
              </a:spcAft>
              <a:buClr>
                <a:srgbClr val="000000"/>
              </a:buClr>
              <a:buSzPct val="45000"/>
              <a:buFont typeface="Symbol" charset="2"/>
              <a:buChar char=""/>
              <a:tabLst>
                <a:tab algn="l" pos="0"/>
              </a:tabLst>
            </a:pPr>
            <a:r>
              <a:rPr b="0" lang="en-US" sz="1600" spc="-1" strike="noStrike">
                <a:solidFill>
                  <a:schemeClr val="accent3">
                    <a:lumMod val="25000"/>
                  </a:schemeClr>
                </a:solidFill>
                <a:latin typeface="Adabi"/>
                <a:ea typeface="Calibri"/>
              </a:rPr>
              <a:t>Failed landing outcomes on drone ship, their booster version and launch site for the months in the year 2015</a:t>
            </a:r>
            <a:endParaRPr b="0" lang="hu-HU" sz="1600" spc="-1" strike="noStrike">
              <a:solidFill>
                <a:srgbClr val="000000"/>
              </a:solidFill>
              <a:latin typeface="Arial"/>
            </a:endParaRPr>
          </a:p>
          <a:p>
            <a:pPr marL="216000" indent="-216000">
              <a:lnSpc>
                <a:spcPct val="90000"/>
              </a:lnSpc>
              <a:spcAft>
                <a:spcPts val="439"/>
              </a:spcAft>
              <a:buClr>
                <a:srgbClr val="000000"/>
              </a:buClr>
              <a:buSzPct val="45000"/>
              <a:buFont typeface="Symbol" charset="2"/>
              <a:buChar char=""/>
              <a:tabLst>
                <a:tab algn="l" pos="0"/>
              </a:tabLst>
            </a:pPr>
            <a:r>
              <a:rPr b="0" lang="en-US" sz="1600" spc="-1" strike="noStrike">
                <a:solidFill>
                  <a:schemeClr val="accent3">
                    <a:lumMod val="25000"/>
                  </a:schemeClr>
                </a:solidFill>
                <a:latin typeface="Adabi"/>
                <a:ea typeface="Calibri"/>
              </a:rPr>
              <a:t>Count of landing outcomes between 2010-06-04 and 2017-03-20 (desc)</a:t>
            </a:r>
            <a:endParaRPr b="0" lang="hu-HU" sz="1600" spc="-1" strike="noStrike">
              <a:solidFill>
                <a:srgbClr val="000000"/>
              </a:solidFill>
              <a:latin typeface="Arial"/>
            </a:endParaRPr>
          </a:p>
          <a:p>
            <a:pPr marL="216000" indent="0">
              <a:lnSpc>
                <a:spcPct val="90000"/>
              </a:lnSpc>
              <a:spcAft>
                <a:spcPts val="723"/>
              </a:spcAft>
              <a:buNone/>
              <a:tabLst>
                <a:tab algn="l" pos="0"/>
              </a:tabLst>
            </a:pPr>
            <a:endParaRPr b="0" lang="hu-HU" sz="1600" spc="-1" strike="noStrike">
              <a:solidFill>
                <a:srgbClr val="000000"/>
              </a:solidFill>
              <a:latin typeface="Arial"/>
            </a:endParaRPr>
          </a:p>
          <a:p>
            <a:pPr marL="216000" indent="0">
              <a:lnSpc>
                <a:spcPct val="90000"/>
              </a:lnSpc>
              <a:spcAft>
                <a:spcPts val="723"/>
              </a:spcAft>
              <a:buNone/>
              <a:tabLst>
                <a:tab algn="l" pos="0"/>
              </a:tabLst>
            </a:pPr>
            <a:r>
              <a:rPr b="0" lang="en-US" sz="1600" spc="-1" strike="noStrike">
                <a:solidFill>
                  <a:schemeClr val="accent3">
                    <a:lumMod val="25000"/>
                  </a:schemeClr>
                </a:solidFill>
                <a:latin typeface="Adabi"/>
                <a:ea typeface="Microsoft YaHei"/>
              </a:rPr>
              <a:t>Link to the notebook: </a:t>
            </a:r>
            <a:r>
              <a:rPr b="0" lang="en-US" sz="1600" spc="-1" strike="noStrike" u="sng">
                <a:solidFill>
                  <a:srgbClr val="0563c1"/>
                </a:solidFill>
                <a:uFillTx/>
                <a:latin typeface="Adabi"/>
                <a:ea typeface="Microsoft YaHei"/>
                <a:hlinkClick r:id="rId2"/>
              </a:rPr>
              <a:t>EDA with SQL</a:t>
            </a:r>
            <a:r>
              <a:rPr b="0" lang="en-US" sz="1600" spc="-1" strike="noStrike">
                <a:solidFill>
                  <a:schemeClr val="accent3">
                    <a:lumMod val="25000"/>
                  </a:schemeClr>
                </a:solidFill>
                <a:latin typeface="Adabi"/>
                <a:ea typeface="Microsoft YaHei"/>
              </a:rPr>
              <a:t> </a:t>
            </a:r>
            <a:endParaRPr b="0" lang="hu-HU" sz="1600" spc="-1" strike="noStrike">
              <a:solidFill>
                <a:srgbClr val="000000"/>
              </a:solidFill>
              <a:latin typeface="Arial"/>
            </a:endParaRPr>
          </a:p>
        </p:txBody>
      </p:sp>
      <p:sp>
        <p:nvSpPr>
          <p:cNvPr id="9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EDA with SQL</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71CA73B7-8802-4D9B-A1CC-D7FB4552C100}"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PlaceHolder 1"/>
          <p:cNvSpPr>
            <a:spLocks noGrp="1"/>
          </p:cNvSpPr>
          <p:nvPr>
            <p:ph/>
          </p:nvPr>
        </p:nvSpPr>
        <p:spPr>
          <a:xfrm>
            <a:off x="838080" y="1440000"/>
            <a:ext cx="10514880" cy="4785480"/>
          </a:xfrm>
          <a:prstGeom prst="rect">
            <a:avLst/>
          </a:prstGeom>
          <a:noFill/>
          <a:ln w="0">
            <a:noFill/>
          </a:ln>
        </p:spPr>
        <p:txBody>
          <a:bodyPr lIns="90000" rIns="90000" tIns="45000" bIns="45000" anchor="t">
            <a:normAutofit fontScale="98333" lnSpcReduction="10000"/>
          </a:bodyPr>
          <a:p>
            <a:pPr indent="0" defTabSz="914400">
              <a:lnSpc>
                <a:spcPct val="100000"/>
              </a:lnSpc>
              <a:spcBef>
                <a:spcPts val="1400"/>
              </a:spcBef>
              <a:buNone/>
              <a:tabLst>
                <a:tab algn="l" pos="0"/>
              </a:tabLst>
            </a:pPr>
            <a:r>
              <a:rPr b="0" lang="en-US" sz="1600" spc="-1" strike="noStrike">
                <a:solidFill>
                  <a:schemeClr val="accent3">
                    <a:lumMod val="25000"/>
                  </a:schemeClr>
                </a:solidFill>
                <a:latin typeface="Abadi"/>
              </a:rPr>
              <a:t>The Folium library was used to create an interactive global map centered on SpaceX launch operations, visualizing launch sites, mission outcomes, and geographic context to reveal spatial patterns in landing success.</a:t>
            </a:r>
            <a:endParaRPr b="0" lang="hu-HU" sz="1600" spc="-1" strike="noStrike">
              <a:solidFill>
                <a:srgbClr val="000000"/>
              </a:solidFill>
              <a:latin typeface="Arial"/>
            </a:endParaRPr>
          </a:p>
          <a:p>
            <a:pPr indent="0" defTabSz="914400">
              <a:lnSpc>
                <a:spcPct val="100000"/>
              </a:lnSpc>
              <a:spcBef>
                <a:spcPts val="1400"/>
              </a:spcBef>
              <a:buNone/>
              <a:tabLst>
                <a:tab algn="l" pos="0"/>
              </a:tabLst>
            </a:pPr>
            <a:r>
              <a:rPr b="1" lang="en-US" sz="1600" spc="-1" strike="noStrike">
                <a:solidFill>
                  <a:schemeClr val="accent3">
                    <a:lumMod val="25000"/>
                  </a:schemeClr>
                </a:solidFill>
                <a:latin typeface="Abadi"/>
              </a:rPr>
              <a:t>Interactive Map Visualization:</a:t>
            </a:r>
            <a:br>
              <a:rPr sz="1600"/>
            </a:br>
            <a:r>
              <a:rPr b="1" lang="en-US" sz="1600" spc="-1" strike="noStrike">
                <a:solidFill>
                  <a:schemeClr val="accent3">
                    <a:lumMod val="25000"/>
                  </a:schemeClr>
                </a:solidFill>
                <a:latin typeface="Abadi"/>
              </a:rPr>
              <a:t> </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badi"/>
              </a:rPr>
              <a:t>Plotted circle markers at each launch site using latitude/longitude, with popup labels showing site names.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badi"/>
              </a:rPr>
              <a:t>Used MarkerCluster() to display launch outcomes: green for success (Class 1), red for failure (Class 0).</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badi"/>
              </a:rPr>
              <a:t>Applied Haversine formula to compute distances from launch sites to nearby landmarks; drew labeled lines on the map.</a:t>
            </a:r>
            <a:endParaRPr b="0" lang="hu-HU" sz="1600" spc="-1" strike="noStrike">
              <a:solidFill>
                <a:srgbClr val="000000"/>
              </a:solidFill>
              <a:latin typeface="Arial"/>
            </a:endParaRPr>
          </a:p>
          <a:p>
            <a:pPr marL="432000" indent="0" defTabSz="914400">
              <a:lnSpc>
                <a:spcPct val="100000"/>
              </a:lnSpc>
              <a:buNone/>
              <a:tabLst>
                <a:tab algn="l" pos="0"/>
              </a:tabLst>
            </a:pPr>
            <a:endParaRPr b="0" lang="hu-HU" sz="1600" spc="-1" strike="noStrike">
              <a:solidFill>
                <a:srgbClr val="000000"/>
              </a:solidFill>
              <a:latin typeface="Arial"/>
            </a:endParaRPr>
          </a:p>
          <a:p>
            <a:pPr marL="432000" indent="0" defTabSz="914400">
              <a:lnSpc>
                <a:spcPct val="90000"/>
              </a:lnSpc>
              <a:spcAft>
                <a:spcPts val="723"/>
              </a:spcAft>
              <a:buNone/>
              <a:tabLst>
                <a:tab algn="l" pos="0"/>
              </a:tabLst>
            </a:pPr>
            <a:r>
              <a:rPr b="1" lang="en-US" sz="1600" spc="-1" strike="noStrike">
                <a:solidFill>
                  <a:schemeClr val="accent3">
                    <a:lumMod val="25000"/>
                  </a:schemeClr>
                </a:solidFill>
                <a:latin typeface="Adabi"/>
                <a:ea typeface="Microsoft YaHei"/>
              </a:rPr>
              <a:t>Site Proximity trends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badi"/>
                <a:ea typeface="Microsoft YaHei"/>
              </a:rPr>
              <a:t>Railways: No — all sites &gt;10 km away</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badi"/>
                <a:ea typeface="Microsoft YaHei"/>
              </a:rPr>
              <a:t>Highways: No — most &gt;3 km away</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badi"/>
                <a:ea typeface="Microsoft YaHei"/>
              </a:rPr>
              <a:t>Coastline: Yes — all sites &lt;1.5 km</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badi"/>
                <a:ea typeface="Microsoft YaHei"/>
              </a:rPr>
              <a:t>Cities: Yes — kept &gt;15 km for safety</a:t>
            </a:r>
            <a:endParaRPr b="0" lang="hu-HU" sz="1600" spc="-1" strike="noStrike">
              <a:solidFill>
                <a:srgbClr val="000000"/>
              </a:solidFill>
              <a:latin typeface="Arial"/>
            </a:endParaRPr>
          </a:p>
          <a:p>
            <a:pPr indent="0" defTabSz="914400">
              <a:lnSpc>
                <a:spcPct val="100000"/>
              </a:lnSpc>
              <a:buNone/>
              <a:tabLst>
                <a:tab algn="l" pos="0"/>
              </a:tabLst>
            </a:pPr>
            <a:endParaRPr b="0" lang="hu-HU" sz="1600" spc="-1" strike="noStrike">
              <a:solidFill>
                <a:srgbClr val="000000"/>
              </a:solidFill>
              <a:latin typeface="Arial"/>
            </a:endParaRPr>
          </a:p>
          <a:p>
            <a:pPr indent="0" defTabSz="914400">
              <a:lnSpc>
                <a:spcPct val="90000"/>
              </a:lnSpc>
              <a:spcAft>
                <a:spcPts val="723"/>
              </a:spcAft>
              <a:buNone/>
              <a:tabLst>
                <a:tab algn="l" pos="0"/>
              </a:tabLst>
            </a:pPr>
            <a:r>
              <a:rPr b="0" lang="en-US" sz="1600" spc="-1" strike="noStrike">
                <a:solidFill>
                  <a:schemeClr val="accent3">
                    <a:lumMod val="25000"/>
                  </a:schemeClr>
                </a:solidFill>
                <a:latin typeface="Adabi"/>
                <a:ea typeface="Microsoft YaHei"/>
              </a:rPr>
              <a:t>Link to the notebook: </a:t>
            </a:r>
            <a:r>
              <a:rPr b="0" lang="en-US" sz="1600" spc="-1" strike="noStrike" u="sng">
                <a:solidFill>
                  <a:srgbClr val="0563c1"/>
                </a:solidFill>
                <a:uFillTx/>
                <a:latin typeface="Adabi"/>
                <a:ea typeface="Microsoft YaHei"/>
                <a:hlinkClick r:id="rId2"/>
              </a:rPr>
              <a:t>Interactive Map with Folium</a:t>
            </a:r>
            <a:r>
              <a:rPr b="0" lang="en-US" sz="1600" spc="-1" strike="noStrike">
                <a:solidFill>
                  <a:srgbClr val="2a6099"/>
                </a:solidFill>
                <a:latin typeface="Adabi"/>
                <a:ea typeface="Microsoft YaHei"/>
              </a:rPr>
              <a:t> </a:t>
            </a:r>
            <a:endParaRPr b="0" lang="hu-HU" sz="1600" spc="-1" strike="noStrike">
              <a:solidFill>
                <a:srgbClr val="000000"/>
              </a:solidFill>
              <a:latin typeface="Arial"/>
            </a:endParaRPr>
          </a:p>
          <a:p>
            <a:pPr indent="0" defTabSz="914400">
              <a:lnSpc>
                <a:spcPct val="100000"/>
              </a:lnSpc>
              <a:buNone/>
              <a:tabLst>
                <a:tab algn="l" pos="0"/>
              </a:tabLst>
            </a:pPr>
            <a:endParaRPr b="0" lang="hu-HU" sz="1600" spc="-1" strike="noStrike">
              <a:solidFill>
                <a:srgbClr val="000000"/>
              </a:solidFill>
              <a:latin typeface="Arial"/>
            </a:endParaRPr>
          </a:p>
          <a:p>
            <a:pPr indent="0" defTabSz="914400">
              <a:lnSpc>
                <a:spcPct val="100000"/>
              </a:lnSpc>
              <a:buNone/>
              <a:tabLst>
                <a:tab algn="l" pos="0"/>
              </a:tabLst>
            </a:pPr>
            <a:endParaRPr b="0" lang="hu-HU" sz="1600" spc="-1" strike="noStrike">
              <a:solidFill>
                <a:srgbClr val="000000"/>
              </a:solidFill>
              <a:latin typeface="Arial"/>
            </a:endParaRPr>
          </a:p>
        </p:txBody>
      </p:sp>
      <p:sp>
        <p:nvSpPr>
          <p:cNvPr id="9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Build an Interactive Map with Folium</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693E48B7-3A12-4767-8F10-23B11F15A65C}"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7" name="PlaceHolder 1"/>
          <p:cNvSpPr>
            <a:spLocks noGrp="1"/>
          </p:cNvSpPr>
          <p:nvPr>
            <p:ph/>
          </p:nvPr>
        </p:nvSpPr>
        <p:spPr>
          <a:xfrm>
            <a:off x="770040" y="1440000"/>
            <a:ext cx="10569600" cy="473616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en-US" sz="1600" spc="-1" strike="noStrike">
                <a:solidFill>
                  <a:schemeClr val="accent3">
                    <a:lumMod val="25000"/>
                  </a:schemeClr>
                </a:solidFill>
                <a:latin typeface="Abadi"/>
              </a:rPr>
              <a:t>Interactions added:</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badi"/>
              </a:rPr>
              <a:t>Dropdown Menu – Site Selection</a:t>
            </a:r>
            <a:endParaRPr b="0" lang="hu-HU" sz="1600" spc="-1" strike="noStrike">
              <a:solidFill>
                <a:srgbClr val="000000"/>
              </a:solidFill>
              <a:latin typeface="Arial"/>
            </a:endParaRPr>
          </a:p>
          <a:p>
            <a:pPr lvl="1" marL="864000" indent="-324000" defTabSz="914400">
              <a:lnSpc>
                <a:spcPct val="90000"/>
              </a:lnSpc>
              <a:buClr>
                <a:srgbClr val="000000"/>
              </a:buClr>
              <a:buSzPct val="75000"/>
              <a:buFont typeface="Symbol" charset="2"/>
              <a:buChar char=""/>
              <a:tabLst>
                <a:tab algn="l" pos="0"/>
              </a:tabLst>
            </a:pPr>
            <a:r>
              <a:rPr b="0" lang="en-US" sz="1600" spc="-1" strike="noStrike">
                <a:solidFill>
                  <a:schemeClr val="accent3">
                    <a:lumMod val="25000"/>
                  </a:schemeClr>
                </a:solidFill>
                <a:latin typeface="Abadi"/>
              </a:rPr>
              <a:t>Enables site-specific analysis; updates both plots to isolate trends</a:t>
            </a:r>
            <a:endParaRPr b="0" lang="hu-HU" sz="1600" spc="-1" strike="noStrike">
              <a:solidFill>
                <a:srgbClr val="000000"/>
              </a:solidFill>
              <a:latin typeface="Arial"/>
            </a:endParaRPr>
          </a:p>
          <a:p>
            <a:pPr marL="432000" indent="-324000" defTabSz="914400">
              <a:lnSpc>
                <a:spcPct val="90000"/>
              </a:lnSpc>
              <a:spcBef>
                <a:spcPts val="283"/>
              </a:spcBef>
              <a:buClr>
                <a:srgbClr val="292929"/>
              </a:buClr>
              <a:buFont typeface="Symbol" charset="2"/>
              <a:buChar char=""/>
              <a:tabLst>
                <a:tab algn="l" pos="0"/>
              </a:tabLst>
            </a:pPr>
            <a:r>
              <a:rPr b="0" lang="en-US" sz="1600" spc="-1" strike="noStrike">
                <a:solidFill>
                  <a:schemeClr val="accent3">
                    <a:lumMod val="25000"/>
                  </a:schemeClr>
                </a:solidFill>
                <a:latin typeface="Abadi"/>
              </a:rPr>
              <a:t>Range Slider – Payload Filter</a:t>
            </a:r>
            <a:endParaRPr b="0" lang="hu-HU" sz="1600" spc="-1" strike="noStrike">
              <a:solidFill>
                <a:srgbClr val="000000"/>
              </a:solidFill>
              <a:latin typeface="Arial"/>
            </a:endParaRPr>
          </a:p>
          <a:p>
            <a:pPr lvl="1" marL="864000" indent="-324000" defTabSz="914400">
              <a:lnSpc>
                <a:spcPct val="90000"/>
              </a:lnSpc>
              <a:buClr>
                <a:srgbClr val="000000"/>
              </a:buClr>
              <a:buSzPct val="75000"/>
              <a:buFont typeface="Symbol" charset="2"/>
              <a:buChar char=""/>
              <a:tabLst>
                <a:tab algn="l" pos="0"/>
              </a:tabLst>
            </a:pPr>
            <a:r>
              <a:rPr b="0" lang="en-US" sz="1600" spc="-1" strike="noStrike">
                <a:solidFill>
                  <a:schemeClr val="accent3">
                    <a:lumMod val="25000"/>
                  </a:schemeClr>
                </a:solidFill>
                <a:latin typeface="Abadi"/>
              </a:rPr>
              <a:t>Allows range-based exploration; e.g., sliding to 2,000–6,000 kg reveals optimal success windows</a:t>
            </a:r>
            <a:endParaRPr b="0" lang="hu-HU" sz="1600" spc="-1" strike="noStrike">
              <a:solidFill>
                <a:srgbClr val="000000"/>
              </a:solidFill>
              <a:latin typeface="Arial"/>
            </a:endParaRPr>
          </a:p>
          <a:p>
            <a:pPr marL="432000" indent="-324000" defTabSz="914400">
              <a:lnSpc>
                <a:spcPct val="90000"/>
              </a:lnSpc>
              <a:spcBef>
                <a:spcPts val="283"/>
              </a:spcBef>
              <a:buClr>
                <a:srgbClr val="292929"/>
              </a:buClr>
              <a:buFont typeface="Symbol" charset="2"/>
              <a:buChar char=""/>
              <a:tabLst>
                <a:tab algn="l" pos="0"/>
              </a:tabLst>
            </a:pPr>
            <a:r>
              <a:rPr b="0" lang="en-US" sz="1600" spc="-1" strike="noStrike">
                <a:solidFill>
                  <a:schemeClr val="accent3">
                    <a:lumMod val="25000"/>
                  </a:schemeClr>
                </a:solidFill>
                <a:latin typeface="Abadi"/>
              </a:rPr>
              <a:t>Callbacks – Real-Time Updates</a:t>
            </a:r>
            <a:endParaRPr b="0" lang="hu-HU" sz="1600" spc="-1" strike="noStrike">
              <a:solidFill>
                <a:srgbClr val="000000"/>
              </a:solidFill>
              <a:latin typeface="Arial"/>
            </a:endParaRPr>
          </a:p>
          <a:p>
            <a:pPr lvl="1" marL="864000" indent="-324000" defTabSz="914400">
              <a:lnSpc>
                <a:spcPct val="90000"/>
              </a:lnSpc>
              <a:buClr>
                <a:srgbClr val="000000"/>
              </a:buClr>
              <a:buSzPct val="75000"/>
              <a:buFont typeface="Symbol" charset="2"/>
              <a:buChar char=""/>
              <a:tabLst>
                <a:tab algn="l" pos="0"/>
              </a:tabLst>
            </a:pPr>
            <a:r>
              <a:rPr b="0" lang="en-US" sz="1600" spc="-1" strike="noStrike">
                <a:solidFill>
                  <a:schemeClr val="accent3">
                    <a:lumMod val="25000"/>
                  </a:schemeClr>
                </a:solidFill>
                <a:latin typeface="Abadi"/>
              </a:rPr>
              <a:t>Provides interactive feedback for hypothesis testing without reloading</a:t>
            </a:r>
            <a:endParaRPr b="0" lang="hu-HU" sz="1600" spc="-1" strike="noStrike">
              <a:solidFill>
                <a:srgbClr val="000000"/>
              </a:solidFill>
              <a:latin typeface="Arial"/>
            </a:endParaRPr>
          </a:p>
          <a:p>
            <a:pPr marL="864000" indent="0" defTabSz="914400">
              <a:lnSpc>
                <a:spcPct val="90000"/>
              </a:lnSpc>
              <a:buNone/>
              <a:tabLst>
                <a:tab algn="l" pos="0"/>
              </a:tabLst>
            </a:pPr>
            <a:endParaRPr b="0" lang="hu-HU" sz="1600" spc="-1" strike="noStrike">
              <a:solidFill>
                <a:srgbClr val="000000"/>
              </a:solidFill>
              <a:latin typeface="Arial"/>
            </a:endParaRPr>
          </a:p>
          <a:p>
            <a:pPr marL="864000" indent="0" defTabSz="914400">
              <a:lnSpc>
                <a:spcPct val="100000"/>
              </a:lnSpc>
              <a:buNone/>
              <a:tabLst>
                <a:tab algn="l" pos="0"/>
              </a:tabLst>
            </a:pPr>
            <a:r>
              <a:rPr b="1" lang="en-US" sz="1600" spc="-1" strike="noStrike">
                <a:solidFill>
                  <a:schemeClr val="accent3">
                    <a:lumMod val="25000"/>
                  </a:schemeClr>
                </a:solidFill>
                <a:latin typeface="Abadi"/>
                <a:ea typeface="Microsoft YaHei"/>
              </a:rPr>
              <a:t>Plots and Graphs used:</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badi"/>
                <a:ea typeface="Microsoft YaHei"/>
              </a:rPr>
              <a:t>Pie Chart – Launch Success by Site</a:t>
            </a:r>
            <a:endParaRPr b="0" lang="hu-HU" sz="1600" spc="-1" strike="noStrike">
              <a:solidFill>
                <a:srgbClr val="000000"/>
              </a:solidFill>
              <a:latin typeface="Arial"/>
            </a:endParaRPr>
          </a:p>
          <a:p>
            <a:pPr lvl="1" marL="864000" indent="-324000" defTabSz="914400">
              <a:lnSpc>
                <a:spcPct val="90000"/>
              </a:lnSpc>
              <a:buClr>
                <a:srgbClr val="000000"/>
              </a:buClr>
              <a:buSzPct val="75000"/>
              <a:buFont typeface="Symbol" charset="2"/>
              <a:buChar char=""/>
              <a:tabLst>
                <a:tab algn="l" pos="0"/>
              </a:tabLst>
            </a:pPr>
            <a:r>
              <a:rPr b="0" lang="en-US" sz="1600" spc="-1" strike="noStrike">
                <a:solidFill>
                  <a:schemeClr val="accent3">
                    <a:lumMod val="25000"/>
                  </a:schemeClr>
                </a:solidFill>
                <a:latin typeface="Abadi"/>
                <a:ea typeface="Microsoft YaHei"/>
              </a:rPr>
              <a:t>Displays success/failure counts for all sites or a selected site</a:t>
            </a:r>
            <a:endParaRPr b="0" lang="hu-HU" sz="1600" spc="-1" strike="noStrike">
              <a:solidFill>
                <a:srgbClr val="000000"/>
              </a:solidFill>
              <a:latin typeface="Arial"/>
            </a:endParaRPr>
          </a:p>
          <a:p>
            <a:pPr lvl="1" marL="864000" indent="-324000" defTabSz="914400">
              <a:lnSpc>
                <a:spcPct val="90000"/>
              </a:lnSpc>
              <a:buClr>
                <a:srgbClr val="000000"/>
              </a:buClr>
              <a:buSzPct val="75000"/>
              <a:buFont typeface="Symbol" charset="2"/>
              <a:buChar char=""/>
              <a:tabLst>
                <a:tab algn="l" pos="0"/>
              </a:tabLst>
            </a:pPr>
            <a:r>
              <a:rPr b="0" lang="en-US" sz="1600" spc="-1" strike="noStrike">
                <a:solidFill>
                  <a:schemeClr val="accent3">
                    <a:lumMod val="25000"/>
                  </a:schemeClr>
                </a:solidFill>
                <a:latin typeface="Abadi"/>
                <a:ea typeface="Microsoft YaHei"/>
              </a:rPr>
              <a:t>Highlights relative proportions of outcomes per site at a glance</a:t>
            </a:r>
            <a:endParaRPr b="0" lang="hu-HU" sz="1600" spc="-1" strike="noStrike">
              <a:solidFill>
                <a:srgbClr val="000000"/>
              </a:solidFill>
              <a:latin typeface="Arial"/>
            </a:endParaRPr>
          </a:p>
          <a:p>
            <a:pPr marL="432000" indent="-324000" defTabSz="914400">
              <a:lnSpc>
                <a:spcPct val="90000"/>
              </a:lnSpc>
              <a:buClr>
                <a:srgbClr val="292929"/>
              </a:buClr>
              <a:buFont typeface="Symbol" charset="2"/>
              <a:buChar char=""/>
              <a:tabLst>
                <a:tab algn="l" pos="0"/>
              </a:tabLst>
            </a:pPr>
            <a:r>
              <a:rPr b="0" lang="en-US" sz="1600" spc="-1" strike="noStrike">
                <a:solidFill>
                  <a:schemeClr val="accent3">
                    <a:lumMod val="25000"/>
                  </a:schemeClr>
                </a:solidFill>
                <a:latin typeface="Abadi"/>
                <a:ea typeface="Microsoft YaHei"/>
              </a:rPr>
              <a:t>Scatter plot – Payload Mass vs. Mission Outcome</a:t>
            </a:r>
            <a:endParaRPr b="0" lang="hu-HU" sz="1600" spc="-1" strike="noStrike">
              <a:solidFill>
                <a:srgbClr val="000000"/>
              </a:solidFill>
              <a:latin typeface="Arial"/>
            </a:endParaRPr>
          </a:p>
          <a:p>
            <a:pPr lvl="1" marL="864000" indent="-324000" defTabSz="914400">
              <a:lnSpc>
                <a:spcPct val="90000"/>
              </a:lnSpc>
              <a:buClr>
                <a:srgbClr val="000000"/>
              </a:buClr>
              <a:buSzPct val="75000"/>
              <a:buFont typeface="Symbol" charset="2"/>
              <a:buChar char=""/>
              <a:tabLst>
                <a:tab algn="l" pos="0"/>
              </a:tabLst>
            </a:pPr>
            <a:r>
              <a:rPr b="0" lang="en-US" sz="1600" spc="-1" strike="noStrike">
                <a:solidFill>
                  <a:schemeClr val="accent3">
                    <a:lumMod val="25000"/>
                  </a:schemeClr>
                </a:solidFill>
                <a:latin typeface="Abadi"/>
                <a:ea typeface="Microsoft YaHei"/>
              </a:rPr>
              <a:t>Plots the payload (kg) vs. outcome (0=failure, 1=success), colored by launch site</a:t>
            </a:r>
            <a:endParaRPr b="0" lang="hu-HU" sz="1600" spc="-1" strike="noStrike">
              <a:solidFill>
                <a:srgbClr val="000000"/>
              </a:solidFill>
              <a:latin typeface="Arial"/>
            </a:endParaRPr>
          </a:p>
          <a:p>
            <a:pPr lvl="1" marL="864000" indent="-324000" defTabSz="914400">
              <a:lnSpc>
                <a:spcPct val="90000"/>
              </a:lnSpc>
              <a:buClr>
                <a:srgbClr val="000000"/>
              </a:buClr>
              <a:buSzPct val="75000"/>
              <a:buFont typeface="Symbol" charset="2"/>
              <a:buChar char=""/>
              <a:tabLst>
                <a:tab algn="l" pos="0"/>
              </a:tabLst>
            </a:pPr>
            <a:r>
              <a:rPr b="0" lang="en-US" sz="1600" spc="-1" strike="noStrike">
                <a:solidFill>
                  <a:schemeClr val="accent3">
                    <a:lumMod val="25000"/>
                  </a:schemeClr>
                </a:solidFill>
                <a:latin typeface="Abadi"/>
                <a:ea typeface="Microsoft YaHei"/>
              </a:rPr>
              <a:t>Reveals correlations between payload and success; e.g., lighter loads (&lt;4,000 kg) cluster toward success, aiding risk assessment</a:t>
            </a:r>
            <a:endParaRPr b="0" lang="hu-HU" sz="1600" spc="-1" strike="noStrike">
              <a:solidFill>
                <a:srgbClr val="000000"/>
              </a:solidFill>
              <a:latin typeface="Arial"/>
            </a:endParaRPr>
          </a:p>
          <a:p>
            <a:pPr marL="864000" indent="0" defTabSz="914400">
              <a:lnSpc>
                <a:spcPct val="90000"/>
              </a:lnSpc>
              <a:buNone/>
              <a:tabLst>
                <a:tab algn="l" pos="0"/>
              </a:tabLst>
            </a:pPr>
            <a:endParaRPr b="0" lang="hu-HU" sz="1600" spc="-1" strike="noStrike">
              <a:solidFill>
                <a:srgbClr val="000000"/>
              </a:solidFill>
              <a:latin typeface="Arial"/>
            </a:endParaRPr>
          </a:p>
          <a:p>
            <a:pPr marL="864000" indent="0" defTabSz="914400">
              <a:lnSpc>
                <a:spcPct val="90000"/>
              </a:lnSpc>
              <a:buNone/>
              <a:tabLst>
                <a:tab algn="l" pos="0"/>
              </a:tabLst>
            </a:pPr>
            <a:r>
              <a:rPr b="0" lang="en-US" sz="1600" spc="-1" strike="noStrike">
                <a:solidFill>
                  <a:schemeClr val="accent3">
                    <a:lumMod val="25000"/>
                  </a:schemeClr>
                </a:solidFill>
                <a:latin typeface="Adabi"/>
                <a:ea typeface="Microsoft YaHei"/>
              </a:rPr>
              <a:t>Link to the notebook: </a:t>
            </a:r>
            <a:r>
              <a:rPr b="0" lang="en-US" sz="1600" spc="-1" strike="noStrike" u="sng">
                <a:solidFill>
                  <a:srgbClr val="0563c1"/>
                </a:solidFill>
                <a:uFillTx/>
                <a:latin typeface="Adabi"/>
                <a:ea typeface="Microsoft YaHei"/>
                <a:hlinkClick r:id="rId2"/>
              </a:rPr>
              <a:t>Interactive Dasboard</a:t>
            </a:r>
            <a:endParaRPr b="0" lang="hu-HU" sz="1600" spc="-1" strike="noStrike">
              <a:solidFill>
                <a:srgbClr val="000000"/>
              </a:solidFill>
              <a:latin typeface="Arial"/>
            </a:endParaRPr>
          </a:p>
          <a:p>
            <a:pPr marL="864000" indent="0" defTabSz="914400">
              <a:lnSpc>
                <a:spcPct val="100000"/>
              </a:lnSpc>
              <a:buNone/>
              <a:tabLst>
                <a:tab algn="l" pos="0"/>
              </a:tabLst>
            </a:pPr>
            <a:endParaRPr b="0" lang="hu-HU" sz="1600" spc="-1" strike="noStrike">
              <a:solidFill>
                <a:srgbClr val="000000"/>
              </a:solidFill>
              <a:latin typeface="Arial"/>
            </a:endParaRPr>
          </a:p>
        </p:txBody>
      </p:sp>
      <p:sp>
        <p:nvSpPr>
          <p:cNvPr id="9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Build a Dashboard with Plotly Dash</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CE7E33D9-D983-4552-AB0A-0F3BF0028327}"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9" name="PlaceHolder 1"/>
          <p:cNvSpPr>
            <a:spLocks noGrp="1"/>
          </p:cNvSpPr>
          <p:nvPr>
            <p:ph/>
          </p:nvPr>
        </p:nvSpPr>
        <p:spPr>
          <a:xfrm>
            <a:off x="770040" y="1260000"/>
            <a:ext cx="10569600" cy="5399640"/>
          </a:xfrm>
          <a:prstGeom prst="rect">
            <a:avLst/>
          </a:prstGeom>
          <a:noFill/>
          <a:ln w="0">
            <a:noFill/>
          </a:ln>
        </p:spPr>
        <p:txBody>
          <a:bodyPr lIns="90000" rIns="90000" tIns="45000" bIns="45000" anchor="t">
            <a:normAutofit fontScale="93333"/>
          </a:bodyPr>
          <a:p>
            <a:pPr indent="0" defTabSz="914400">
              <a:lnSpc>
                <a:spcPct val="100000"/>
              </a:lnSpc>
              <a:buNone/>
              <a:tabLst>
                <a:tab algn="l" pos="0"/>
              </a:tabLst>
            </a:pPr>
            <a:r>
              <a:rPr b="1" lang="en-US" sz="1600" spc="-1" strike="noStrike">
                <a:solidFill>
                  <a:schemeClr val="accent3">
                    <a:lumMod val="25000"/>
                  </a:schemeClr>
                </a:solidFill>
                <a:latin typeface="Adabi"/>
              </a:rPr>
              <a:t>Building Models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dabi"/>
              </a:rPr>
              <a:t>Loaded cleaned dataset (spacex_cleaned.csv) into Pandas.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dabi"/>
              </a:rPr>
              <a:t>Selected key features: PayloadMass, LaunchSite (one-hot encoded), Orbit (one-hot), GridFins (binary), ReusedCount, Legs (binary).</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dabi"/>
              </a:rPr>
              <a:t>Split data: 80% train, 20% test (stratified on Class).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dabi"/>
              </a:rPr>
              <a:t>Chose algorithms: Logistic Regression (LR), Support Vector Machine (SVM), Decision Tree (DT), Random Forest (RF).</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dabi"/>
              </a:rPr>
              <a:t>Applied GridSearchCV for hyperparameter tuning (e.g., C for LR/SVM, max_depth for DT/RF).</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dabi"/>
              </a:rPr>
              <a:t>Trained each model on training set with 5-fold cross-validation.</a:t>
            </a:r>
            <a:endParaRPr b="0" lang="hu-HU" sz="1600" spc="-1" strike="noStrike">
              <a:solidFill>
                <a:srgbClr val="000000"/>
              </a:solidFill>
              <a:latin typeface="Arial"/>
            </a:endParaRPr>
          </a:p>
          <a:p>
            <a:pPr indent="0" defTabSz="914400">
              <a:lnSpc>
                <a:spcPct val="100000"/>
              </a:lnSpc>
              <a:buNone/>
              <a:tabLst>
                <a:tab algn="l" pos="0"/>
              </a:tabLst>
            </a:pPr>
            <a:r>
              <a:rPr b="1" lang="en-US" sz="1600" spc="-1" strike="noStrike">
                <a:solidFill>
                  <a:schemeClr val="accent3">
                    <a:lumMod val="25000"/>
                  </a:schemeClr>
                </a:solidFill>
                <a:latin typeface="Adabi"/>
              </a:rPr>
              <a:t>Evaluating Models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dabi"/>
              </a:rPr>
              <a:t>Measured accuracy on test set for each model.</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dabi"/>
              </a:rPr>
              <a:t>Generated confusion matrices to assess true positives/negatives, false positives/negatives.</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dabi"/>
              </a:rPr>
              <a:t>Reviewed tuned hyperparameters (e.g., optimal C=0.1 for LR).</a:t>
            </a:r>
            <a:endParaRPr b="0" lang="hu-HU" sz="16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600" spc="-1" strike="noStrike">
                <a:solidFill>
                  <a:schemeClr val="accent3">
                    <a:lumMod val="25000"/>
                  </a:schemeClr>
                </a:solidFill>
                <a:latin typeface="Adabi"/>
              </a:rPr>
              <a:t>Compared F1-scores for class imbalance handling.</a:t>
            </a:r>
            <a:endParaRPr b="0" lang="hu-HU" sz="1600" spc="-1" strike="noStrike">
              <a:solidFill>
                <a:srgbClr val="000000"/>
              </a:solidFill>
              <a:latin typeface="Arial"/>
            </a:endParaRPr>
          </a:p>
          <a:p>
            <a:pPr indent="0" defTabSz="914400">
              <a:lnSpc>
                <a:spcPct val="90000"/>
              </a:lnSpc>
              <a:buNone/>
              <a:tabLst>
                <a:tab algn="l" pos="0"/>
              </a:tabLst>
            </a:pPr>
            <a:r>
              <a:rPr b="1" lang="en-US" sz="1600" spc="-1" strike="noStrike">
                <a:solidFill>
                  <a:schemeClr val="accent3">
                    <a:lumMod val="25000"/>
                  </a:schemeClr>
                </a:solidFill>
                <a:latin typeface="Adabi"/>
                <a:ea typeface="Microsoft YaHei"/>
              </a:rPr>
              <a:t>Improving Models</a:t>
            </a:r>
            <a:endParaRPr b="0" lang="hu-HU" sz="1600" spc="-1" strike="noStrike">
              <a:solidFill>
                <a:srgbClr val="000000"/>
              </a:solidFill>
              <a:latin typeface="Arial"/>
            </a:endParaRPr>
          </a:p>
          <a:p>
            <a:pPr marL="432000" indent="-324000" defTabSz="914400">
              <a:lnSpc>
                <a:spcPct val="90000"/>
              </a:lnSpc>
              <a:buClr>
                <a:srgbClr val="292929"/>
              </a:buClr>
              <a:buFont typeface="Symbol" charset="2"/>
              <a:buChar char=""/>
              <a:tabLst>
                <a:tab algn="l" pos="0"/>
              </a:tabLst>
            </a:pPr>
            <a:r>
              <a:rPr b="0" lang="en-US" sz="1600" spc="-1" strike="noStrike">
                <a:solidFill>
                  <a:schemeClr val="dk1"/>
                </a:solidFill>
                <a:latin typeface="Adabi"/>
                <a:ea typeface="Microsoft YaHei"/>
              </a:rPr>
              <a:t>Feature engineering: One-hot encoding for categoricals, scaling numerical features with StandardScaler.</a:t>
            </a:r>
            <a:endParaRPr b="0" lang="hu-HU" sz="1600" spc="-1" strike="noStrike">
              <a:solidFill>
                <a:srgbClr val="000000"/>
              </a:solidFill>
              <a:latin typeface="Arial"/>
            </a:endParaRPr>
          </a:p>
          <a:p>
            <a:pPr marL="432000" indent="-324000" defTabSz="914400">
              <a:lnSpc>
                <a:spcPct val="90000"/>
              </a:lnSpc>
              <a:buClr>
                <a:srgbClr val="292929"/>
              </a:buClr>
              <a:buFont typeface="Symbol" charset="2"/>
              <a:buChar char=""/>
              <a:tabLst>
                <a:tab algn="l" pos="0"/>
              </a:tabLst>
            </a:pPr>
            <a:r>
              <a:rPr b="0" lang="en-US" sz="1600" spc="-1" strike="noStrike">
                <a:solidFill>
                  <a:schemeClr val="dk1"/>
                </a:solidFill>
                <a:latin typeface="Adabi"/>
                <a:ea typeface="Microsoft YaHei"/>
              </a:rPr>
              <a:t>Hyperparameter optimization via GridSearchCV to avoid overfitting.</a:t>
            </a:r>
            <a:endParaRPr b="0" lang="hu-HU" sz="1600" spc="-1" strike="noStrike">
              <a:solidFill>
                <a:srgbClr val="000000"/>
              </a:solidFill>
              <a:latin typeface="Arial"/>
            </a:endParaRPr>
          </a:p>
          <a:p>
            <a:pPr marL="432000" indent="-324000" defTabSz="914400">
              <a:lnSpc>
                <a:spcPct val="90000"/>
              </a:lnSpc>
              <a:buClr>
                <a:srgbClr val="292929"/>
              </a:buClr>
              <a:buFont typeface="Symbol" charset="2"/>
              <a:buChar char=""/>
              <a:tabLst>
                <a:tab algn="l" pos="0"/>
              </a:tabLst>
            </a:pPr>
            <a:r>
              <a:rPr b="0" lang="en-US" sz="1600" spc="-1" strike="noStrike">
                <a:solidFill>
                  <a:schemeClr val="dk1"/>
                </a:solidFill>
                <a:latin typeface="Adabi"/>
                <a:ea typeface="Microsoft YaHei"/>
              </a:rPr>
              <a:t>Ensured balanced evaluation with stratified splits and cross-validation.</a:t>
            </a:r>
            <a:endParaRPr b="0" lang="hu-HU" sz="1600" spc="-1" strike="noStrike">
              <a:solidFill>
                <a:srgbClr val="000000"/>
              </a:solidFill>
              <a:latin typeface="Arial"/>
            </a:endParaRPr>
          </a:p>
          <a:p>
            <a:pPr indent="0" defTabSz="914400">
              <a:lnSpc>
                <a:spcPct val="90000"/>
              </a:lnSpc>
              <a:buNone/>
              <a:tabLst>
                <a:tab algn="l" pos="0"/>
              </a:tabLst>
            </a:pPr>
            <a:r>
              <a:rPr b="1" lang="en-US" sz="1600" spc="-1" strike="noStrike">
                <a:solidFill>
                  <a:schemeClr val="dk1"/>
                </a:solidFill>
                <a:latin typeface="Adabi"/>
                <a:ea typeface="Microsoft YaHei"/>
              </a:rPr>
              <a:t>Finding the Best Model</a:t>
            </a:r>
            <a:endParaRPr b="0" lang="hu-HU" sz="1600" spc="-1" strike="noStrike">
              <a:solidFill>
                <a:srgbClr val="000000"/>
              </a:solidFill>
              <a:latin typeface="Arial"/>
            </a:endParaRPr>
          </a:p>
          <a:p>
            <a:pPr marL="432000" indent="-324000" defTabSz="914400">
              <a:lnSpc>
                <a:spcPct val="90000"/>
              </a:lnSpc>
              <a:buClr>
                <a:srgbClr val="292929"/>
              </a:buClr>
              <a:buFont typeface="Symbol" charset="2"/>
              <a:buChar char=""/>
              <a:tabLst>
                <a:tab algn="l" pos="0"/>
              </a:tabLst>
            </a:pPr>
            <a:r>
              <a:rPr b="0" lang="en-US" sz="1600" spc="-1" strike="noStrike">
                <a:solidFill>
                  <a:schemeClr val="dk1"/>
                </a:solidFill>
                <a:latin typeface="Adabi"/>
                <a:ea typeface="Microsoft YaHei"/>
              </a:rPr>
              <a:t>Ranked by test accuracy: RF highest at 92%, followed by SVM (89%), DT (87%), LR (85%).</a:t>
            </a:r>
            <a:endParaRPr b="0" lang="hu-HU" sz="1600" spc="-1" strike="noStrike">
              <a:solidFill>
                <a:srgbClr val="000000"/>
              </a:solidFill>
              <a:latin typeface="Arial"/>
            </a:endParaRPr>
          </a:p>
          <a:p>
            <a:pPr marL="432000" indent="-324000" defTabSz="914400">
              <a:lnSpc>
                <a:spcPct val="90000"/>
              </a:lnSpc>
              <a:buClr>
                <a:srgbClr val="292929"/>
              </a:buClr>
              <a:buFont typeface="Symbol" charset="2"/>
              <a:buChar char=""/>
              <a:tabLst>
                <a:tab algn="l" pos="0"/>
              </a:tabLst>
            </a:pPr>
            <a:r>
              <a:rPr b="0" lang="en-US" sz="1600" spc="-1" strike="noStrike">
                <a:solidFill>
                  <a:schemeClr val="dk1"/>
                </a:solidFill>
                <a:latin typeface="Adabi"/>
                <a:ea typeface="Microsoft YaHei"/>
              </a:rPr>
              <a:t>RF selected as best due to superior accuracy, low false negatives (reliable success predictions), and robustness to noise.</a:t>
            </a:r>
            <a:endParaRPr b="0" lang="hu-HU" sz="1600" spc="-1" strike="noStrike">
              <a:solidFill>
                <a:srgbClr val="000000"/>
              </a:solidFill>
              <a:latin typeface="Arial"/>
            </a:endParaRPr>
          </a:p>
          <a:p>
            <a:pPr indent="0" defTabSz="914400">
              <a:lnSpc>
                <a:spcPct val="90000"/>
              </a:lnSpc>
              <a:buNone/>
              <a:tabLst>
                <a:tab algn="l" pos="0"/>
              </a:tabLst>
            </a:pPr>
            <a:r>
              <a:rPr b="0" lang="en-US" sz="1600" spc="-1" strike="noStrike">
                <a:solidFill>
                  <a:schemeClr val="accent3">
                    <a:lumMod val="25000"/>
                  </a:schemeClr>
                </a:solidFill>
                <a:latin typeface="Adabi"/>
                <a:ea typeface="Microsoft YaHei"/>
              </a:rPr>
              <a:t>Link to the notebook: </a:t>
            </a:r>
            <a:r>
              <a:rPr b="0" lang="en-US" sz="1600" spc="-1" strike="noStrike" u="sng">
                <a:solidFill>
                  <a:srgbClr val="0563c1"/>
                </a:solidFill>
                <a:uFillTx/>
                <a:latin typeface="Adabi"/>
                <a:ea typeface="Microsoft YaHei"/>
                <a:hlinkClick r:id="rId2"/>
              </a:rPr>
              <a:t>Predictive Analyzis</a:t>
            </a:r>
            <a:endParaRPr b="0" lang="hu-HU" sz="1600" spc="-1" strike="noStrike">
              <a:solidFill>
                <a:srgbClr val="000000"/>
              </a:solidFill>
              <a:latin typeface="Arial"/>
            </a:endParaRPr>
          </a:p>
          <a:p>
            <a:pPr indent="0" defTabSz="914400">
              <a:lnSpc>
                <a:spcPct val="100000"/>
              </a:lnSpc>
              <a:buNone/>
              <a:tabLst>
                <a:tab algn="l" pos="0"/>
              </a:tabLst>
            </a:pPr>
            <a:endParaRPr b="0" lang="hu-HU" sz="1600" spc="-1" strike="noStrike">
              <a:solidFill>
                <a:srgbClr val="000000"/>
              </a:solidFill>
              <a:latin typeface="Arial"/>
            </a:endParaRPr>
          </a:p>
        </p:txBody>
      </p:sp>
      <p:sp>
        <p:nvSpPr>
          <p:cNvPr id="10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Predictive Analysis (Classification)</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54EF1C96-FA7D-48CC-A3ED-FF2A1AC9D368}"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1" name="PlaceHolder 1"/>
          <p:cNvSpPr>
            <a:spLocks noGrp="1"/>
          </p:cNvSpPr>
          <p:nvPr>
            <p:ph/>
          </p:nvPr>
        </p:nvSpPr>
        <p:spPr>
          <a:xfrm>
            <a:off x="770040" y="1260000"/>
            <a:ext cx="10569600" cy="5399640"/>
          </a:xfrm>
          <a:prstGeom prst="rect">
            <a:avLst/>
          </a:prstGeom>
          <a:noFill/>
          <a:ln w="0">
            <a:noFill/>
          </a:ln>
        </p:spPr>
        <p:txBody>
          <a:bodyPr lIns="90000" rIns="90000" tIns="45000" bIns="45000" anchor="t">
            <a:normAutofit/>
          </a:bodyPr>
          <a:p>
            <a:pPr indent="0" defTabSz="914400">
              <a:lnSpc>
                <a:spcPct val="100000"/>
              </a:lnSpc>
              <a:buNone/>
              <a:tabLst>
                <a:tab algn="l" pos="0"/>
              </a:tabLst>
            </a:pPr>
            <a:endParaRPr b="0" lang="hu-HU" sz="1600" spc="-1" strike="noStrike">
              <a:solidFill>
                <a:srgbClr val="000000"/>
              </a:solidFill>
              <a:latin typeface="Arial"/>
            </a:endParaRPr>
          </a:p>
          <a:p>
            <a:pPr indent="0" defTabSz="914400">
              <a:lnSpc>
                <a:spcPct val="90000"/>
              </a:lnSpc>
              <a:buNone/>
              <a:tabLst>
                <a:tab algn="l" pos="0"/>
              </a:tabLst>
            </a:pPr>
            <a:endParaRPr b="0" lang="hu-HU" sz="1600" spc="-1" strike="noStrike">
              <a:solidFill>
                <a:srgbClr val="000000"/>
              </a:solidFill>
              <a:latin typeface="Arial"/>
            </a:endParaRPr>
          </a:p>
          <a:p>
            <a:pPr indent="0" defTabSz="914400">
              <a:lnSpc>
                <a:spcPct val="100000"/>
              </a:lnSpc>
              <a:buNone/>
              <a:tabLst>
                <a:tab algn="l" pos="0"/>
              </a:tabLst>
            </a:pPr>
            <a:endParaRPr b="0" lang="hu-HU" sz="1600" spc="-1" strike="noStrike">
              <a:solidFill>
                <a:srgbClr val="000000"/>
              </a:solidFill>
              <a:latin typeface="Arial"/>
            </a:endParaRPr>
          </a:p>
        </p:txBody>
      </p:sp>
      <p:sp>
        <p:nvSpPr>
          <p:cNvPr id="102" name="Titl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Predictive Analysis (Classification)</a:t>
            </a:r>
            <a:endParaRPr b="0" lang="hu-HU" sz="4000" spc="-1" strike="noStrike">
              <a:solidFill>
                <a:srgbClr val="000000"/>
              </a:solidFill>
              <a:latin typeface="Arial"/>
            </a:endParaRPr>
          </a:p>
        </p:txBody>
      </p:sp>
      <p:pic>
        <p:nvPicPr>
          <p:cNvPr id="103" name="" descr=""/>
          <p:cNvPicPr/>
          <p:nvPr/>
        </p:nvPicPr>
        <p:blipFill>
          <a:blip r:embed="rId2"/>
          <a:stretch/>
        </p:blipFill>
        <p:spPr>
          <a:xfrm>
            <a:off x="4662000" y="1440000"/>
            <a:ext cx="2357640" cy="4873320"/>
          </a:xfrm>
          <a:prstGeom prst="rect">
            <a:avLst/>
          </a:prstGeom>
          <a:ln w="0">
            <a:noFill/>
          </a:ln>
        </p:spPr>
      </p:pic>
      <p:sp>
        <p:nvSpPr>
          <p:cNvPr id="3" name="PlaceHolder 2"/>
          <p:cNvSpPr>
            <a:spLocks noGrp="1"/>
          </p:cNvSpPr>
          <p:nvPr>
            <p:ph type="sldNum" idx="1"/>
          </p:nvPr>
        </p:nvSpPr>
        <p:spPr/>
        <p:txBody>
          <a:bodyPr/>
          <a:p>
            <a:fld id="{6A0D4CB7-24B8-4332-B2ED-D5AB0B89E568}"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4" name="Content Placeholder 2"/>
          <p:cNvSpPr/>
          <p:nvPr/>
        </p:nvSpPr>
        <p:spPr>
          <a:xfrm>
            <a:off x="840960" y="1807200"/>
            <a:ext cx="7067880" cy="162108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Exploratory data analysis results</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Interactive analytics demo in screenshots</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Predictive analysis results</a:t>
            </a:r>
            <a:endParaRPr b="0" lang="hu-HU" sz="2200" spc="-1" strike="noStrike">
              <a:solidFill>
                <a:srgbClr val="000000"/>
              </a:solidFill>
              <a:latin typeface="Arial"/>
            </a:endParaRPr>
          </a:p>
          <a:p>
            <a:pPr defTabSz="914400">
              <a:lnSpc>
                <a:spcPct val="90000"/>
              </a:lnSpc>
              <a:spcBef>
                <a:spcPts val="499"/>
              </a:spcBef>
            </a:pPr>
            <a:endParaRPr b="0" lang="hu-HU" sz="1800" spc="-1" strike="noStrike">
              <a:solidFill>
                <a:srgbClr val="000000"/>
              </a:solidFill>
              <a:latin typeface="Arial"/>
            </a:endParaRPr>
          </a:p>
          <a:p>
            <a:pPr marL="457200" defTabSz="914400">
              <a:lnSpc>
                <a:spcPct val="90000"/>
              </a:lnSpc>
              <a:spcBef>
                <a:spcPts val="499"/>
              </a:spcBef>
              <a:tabLst>
                <a:tab algn="l" pos="0"/>
              </a:tabLst>
            </a:pPr>
            <a:endParaRPr b="0" lang="hu-HU" sz="1800" spc="-1" strike="noStrike">
              <a:solidFill>
                <a:srgbClr val="000000"/>
              </a:solidFill>
              <a:latin typeface="Arial"/>
            </a:endParaRPr>
          </a:p>
        </p:txBody>
      </p:sp>
      <p:sp>
        <p:nvSpPr>
          <p:cNvPr id="10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Results</a:t>
            </a:r>
            <a:endParaRPr b="0" lang="hu-HU" sz="4000" spc="-1" strike="noStrike">
              <a:solidFill>
                <a:srgbClr val="000000"/>
              </a:solidFill>
              <a:latin typeface="Arial"/>
            </a:endParaRPr>
          </a:p>
        </p:txBody>
      </p:sp>
      <p:sp>
        <p:nvSpPr>
          <p:cNvPr id="2" name="PlaceHolder 1"/>
          <p:cNvSpPr>
            <a:spLocks noGrp="1"/>
          </p:cNvSpPr>
          <p:nvPr>
            <p:ph type="sldNum" idx="1"/>
          </p:nvPr>
        </p:nvSpPr>
        <p:spPr/>
        <p:txBody>
          <a:bodyPr/>
          <a:p>
            <a:fld id="{ED2CC136-6437-438C-B2E5-BF045EF02DF8}"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6" name="TextBox 1"/>
          <p:cNvSpPr/>
          <p:nvPr/>
        </p:nvSpPr>
        <p:spPr>
          <a:xfrm>
            <a:off x="81144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2</a:t>
            </a:r>
            <a:endParaRPr b="0" lang="hu-HU"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7" name="PlaceHolder 1"/>
          <p:cNvSpPr>
            <a:spLocks noGrp="1"/>
          </p:cNvSpPr>
          <p:nvPr>
            <p:ph/>
          </p:nvPr>
        </p:nvSpPr>
        <p:spPr>
          <a:xfrm>
            <a:off x="865080" y="1337400"/>
            <a:ext cx="10474560" cy="190224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Symbol" charset="2"/>
              <a:buChar char=""/>
            </a:pPr>
            <a:r>
              <a:rPr b="0" lang="en-CA" sz="1400" spc="-1" strike="noStrike">
                <a:solidFill>
                  <a:schemeClr val="accent3">
                    <a:lumMod val="25000"/>
                  </a:schemeClr>
                </a:solidFill>
                <a:latin typeface="Abadi"/>
              </a:rPr>
              <a:t>Early flights: Lower success rate (blue = failure)  </a:t>
            </a:r>
            <a:endParaRPr b="0" lang="hu-HU" sz="1400" spc="-1" strike="noStrike">
              <a:solidFill>
                <a:srgbClr val="000000"/>
              </a:solidFill>
              <a:latin typeface="Arial"/>
            </a:endParaRPr>
          </a:p>
          <a:p>
            <a:pPr marL="228600" indent="-228600" defTabSz="914400">
              <a:lnSpc>
                <a:spcPct val="100000"/>
              </a:lnSpc>
              <a:spcBef>
                <a:spcPts val="1400"/>
              </a:spcBef>
              <a:buClr>
                <a:srgbClr val="292929"/>
              </a:buClr>
              <a:buFont typeface="Symbol" charset="2"/>
              <a:buChar char=""/>
            </a:pPr>
            <a:r>
              <a:rPr b="0" lang="en-CA" sz="1400" spc="-1" strike="noStrike">
                <a:solidFill>
                  <a:schemeClr val="accent3">
                    <a:lumMod val="25000"/>
                  </a:schemeClr>
                </a:solidFill>
                <a:latin typeface="Abadi"/>
              </a:rPr>
              <a:t>Later flights: Higher success rate (orange = success)  </a:t>
            </a:r>
            <a:endParaRPr b="0" lang="hu-HU" sz="1400" spc="-1" strike="noStrike">
              <a:solidFill>
                <a:srgbClr val="000000"/>
              </a:solidFill>
              <a:latin typeface="Arial"/>
            </a:endParaRPr>
          </a:p>
          <a:p>
            <a:pPr marL="228600" indent="-228600" defTabSz="914400">
              <a:lnSpc>
                <a:spcPct val="100000"/>
              </a:lnSpc>
              <a:spcBef>
                <a:spcPts val="1400"/>
              </a:spcBef>
              <a:buClr>
                <a:srgbClr val="292929"/>
              </a:buClr>
              <a:buFont typeface="Symbol" charset="2"/>
              <a:buChar char=""/>
            </a:pPr>
            <a:r>
              <a:rPr b="0" lang="en-CA" sz="1400" spc="-1" strike="noStrike">
                <a:solidFill>
                  <a:schemeClr val="accent3">
                    <a:lumMod val="25000"/>
                  </a:schemeClr>
                </a:solidFill>
                <a:latin typeface="Abadi"/>
              </a:rPr>
              <a:t>~50% of launches originated from CCAFS SLC-40  </a:t>
            </a:r>
            <a:endParaRPr b="0" lang="hu-HU" sz="1400" spc="-1" strike="noStrike">
              <a:solidFill>
                <a:srgbClr val="000000"/>
              </a:solidFill>
              <a:latin typeface="Arial"/>
            </a:endParaRPr>
          </a:p>
          <a:p>
            <a:pPr marL="228600" indent="-228600" defTabSz="914400">
              <a:lnSpc>
                <a:spcPct val="100000"/>
              </a:lnSpc>
              <a:spcBef>
                <a:spcPts val="1400"/>
              </a:spcBef>
              <a:buClr>
                <a:srgbClr val="292929"/>
              </a:buClr>
              <a:buFont typeface="Symbol" charset="2"/>
              <a:buChar char=""/>
            </a:pPr>
            <a:r>
              <a:rPr b="0" lang="en-CA" sz="1400" spc="-1" strike="noStrike">
                <a:solidFill>
                  <a:schemeClr val="accent3">
                    <a:lumMod val="25000"/>
                  </a:schemeClr>
                </a:solidFill>
                <a:latin typeface="Abadi"/>
              </a:rPr>
              <a:t>VAFB SLC-4E and KSC LC-39A exhibit **higher success rates </a:t>
            </a:r>
            <a:endParaRPr b="0" lang="hu-HU" sz="1400" spc="-1" strike="noStrike">
              <a:solidFill>
                <a:srgbClr val="000000"/>
              </a:solidFill>
              <a:latin typeface="Arial"/>
            </a:endParaRPr>
          </a:p>
          <a:p>
            <a:pPr marL="228600" indent="0" defTabSz="914400">
              <a:lnSpc>
                <a:spcPct val="100000"/>
              </a:lnSpc>
              <a:spcBef>
                <a:spcPts val="1400"/>
              </a:spcBef>
              <a:buNone/>
              <a:tabLst>
                <a:tab algn="l" pos="0"/>
              </a:tabLst>
            </a:pPr>
            <a:r>
              <a:rPr b="1" lang="en-CA" sz="1400" spc="-1" strike="noStrike">
                <a:solidFill>
                  <a:schemeClr val="accent3">
                    <a:lumMod val="25000"/>
                  </a:schemeClr>
                </a:solidFill>
                <a:latin typeface="Abadi"/>
              </a:rPr>
              <a:t>Conclusion:</a:t>
            </a:r>
            <a:r>
              <a:rPr b="0" lang="en-CA" sz="1400" spc="-1" strike="noStrike">
                <a:solidFill>
                  <a:schemeClr val="accent3">
                    <a:lumMod val="25000"/>
                  </a:schemeClr>
                </a:solidFill>
                <a:latin typeface="Abadi"/>
              </a:rPr>
              <a:t> Newer launches are significantly more likely to succeed</a:t>
            </a:r>
            <a:endParaRPr b="0" lang="hu-HU" sz="1400" spc="-1" strike="noStrike">
              <a:solidFill>
                <a:srgbClr val="000000"/>
              </a:solidFill>
              <a:latin typeface="Arial"/>
            </a:endParaRPr>
          </a:p>
        </p:txBody>
      </p:sp>
      <p:sp>
        <p:nvSpPr>
          <p:cNvPr id="10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Flight Number vs. Launch Site</a:t>
            </a:r>
            <a:endParaRPr b="0" lang="hu-HU" sz="4000" spc="-1" strike="noStrike">
              <a:solidFill>
                <a:srgbClr val="000000"/>
              </a:solidFill>
              <a:latin typeface="Arial"/>
            </a:endParaRPr>
          </a:p>
        </p:txBody>
      </p:sp>
      <p:pic>
        <p:nvPicPr>
          <p:cNvPr id="109" name="" descr=""/>
          <p:cNvPicPr/>
          <p:nvPr/>
        </p:nvPicPr>
        <p:blipFill>
          <a:blip r:embed="rId2"/>
          <a:stretch/>
        </p:blipFill>
        <p:spPr>
          <a:xfrm>
            <a:off x="865080" y="3510720"/>
            <a:ext cx="10560960" cy="2068920"/>
          </a:xfrm>
          <a:prstGeom prst="rect">
            <a:avLst/>
          </a:prstGeom>
          <a:ln w="0">
            <a:noFill/>
          </a:ln>
        </p:spPr>
      </p:pic>
      <p:sp>
        <p:nvSpPr>
          <p:cNvPr id="3" name="PlaceHolder 2"/>
          <p:cNvSpPr>
            <a:spLocks noGrp="1"/>
          </p:cNvSpPr>
          <p:nvPr>
            <p:ph type="sldNum" idx="1"/>
          </p:nvPr>
        </p:nvSpPr>
        <p:spPr/>
        <p:txBody>
          <a:bodyPr/>
          <a:p>
            <a:fld id="{2C812E8A-D3B8-4A66-884F-12CA25141FAC}"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1" name="PlaceHolder 1"/>
          <p:cNvSpPr>
            <a:spLocks noGrp="1"/>
          </p:cNvSpPr>
          <p:nvPr>
            <p:ph type="sldNum" idx="37"/>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45C18DA9-971F-4532-95AB-ACC11A5961F2}" type="slidenum">
              <a:rPr b="0" lang="en-US" sz="1600" spc="-1" strike="noStrike">
                <a:solidFill>
                  <a:srgbClr val="1c7ddb"/>
                </a:solidFill>
                <a:latin typeface="Abadi"/>
              </a:rPr>
              <a:t>2</a:t>
            </a:fld>
            <a:endParaRPr b="0" lang="hu-HU" sz="1600" spc="-1" strike="noStrike">
              <a:solidFill>
                <a:srgbClr val="000000"/>
              </a:solidFill>
              <a:latin typeface="Times New Roman"/>
            </a:endParaRPr>
          </a:p>
        </p:txBody>
      </p:sp>
      <p:sp>
        <p:nvSpPr>
          <p:cNvPr id="62" name="Content Placeholder 2"/>
          <p:cNvSpPr/>
          <p:nvPr/>
        </p:nvSpPr>
        <p:spPr>
          <a:xfrm>
            <a:off x="958680" y="2113200"/>
            <a:ext cx="5166360" cy="332028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Executive Summary</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Introduction</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Methodology</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Results</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Conclusion</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Appendix</a:t>
            </a:r>
            <a:endParaRPr b="0" lang="hu-HU" sz="2200" spc="-1" strike="noStrike">
              <a:solidFill>
                <a:srgbClr val="000000"/>
              </a:solidFill>
              <a:latin typeface="Arial"/>
            </a:endParaRPr>
          </a:p>
        </p:txBody>
      </p:sp>
      <p:sp>
        <p:nvSpPr>
          <p:cNvPr id="6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Outline</a:t>
            </a:r>
            <a:endParaRPr b="0" lang="hu-HU"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0" name="PlaceHolder 1"/>
          <p:cNvSpPr>
            <a:spLocks noGrp="1"/>
          </p:cNvSpPr>
          <p:nvPr>
            <p:ph/>
          </p:nvPr>
        </p:nvSpPr>
        <p:spPr>
          <a:xfrm>
            <a:off x="770040" y="1440000"/>
            <a:ext cx="10569600" cy="197964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000000"/>
              </a:buClr>
              <a:buSzPct val="45000"/>
              <a:buFont typeface="Symbol" charset="2"/>
              <a:buChar char=""/>
            </a:pPr>
            <a:r>
              <a:rPr b="0" lang="en-US" sz="1600" spc="-1" strike="noStrike">
                <a:solidFill>
                  <a:schemeClr val="accent3">
                    <a:lumMod val="25000"/>
                  </a:schemeClr>
                </a:solidFill>
                <a:latin typeface="Abadi"/>
              </a:rPr>
              <a:t>Typically, the </a:t>
            </a:r>
            <a:r>
              <a:rPr b="1" lang="en-US" sz="1600" spc="-1" strike="noStrike">
                <a:solidFill>
                  <a:schemeClr val="accent3">
                    <a:lumMod val="25000"/>
                  </a:schemeClr>
                </a:solidFill>
                <a:latin typeface="Abadi"/>
              </a:rPr>
              <a:t>higher </a:t>
            </a:r>
            <a:r>
              <a:rPr b="0" lang="en-US" sz="1600" spc="-1" strike="noStrike">
                <a:solidFill>
                  <a:schemeClr val="accent3">
                    <a:lumMod val="25000"/>
                  </a:schemeClr>
                </a:solidFill>
                <a:latin typeface="Abadi"/>
              </a:rPr>
              <a:t>the </a:t>
            </a:r>
            <a:r>
              <a:rPr b="1" lang="en-US" sz="1600" spc="-1" strike="noStrike">
                <a:solidFill>
                  <a:schemeClr val="accent3">
                    <a:lumMod val="25000"/>
                  </a:schemeClr>
                </a:solidFill>
                <a:latin typeface="Abadi"/>
              </a:rPr>
              <a:t>payload mass </a:t>
            </a:r>
            <a:r>
              <a:rPr b="0" lang="en-US" sz="1600" spc="-1" strike="noStrike">
                <a:solidFill>
                  <a:schemeClr val="accent3">
                    <a:lumMod val="25000"/>
                  </a:schemeClr>
                </a:solidFill>
                <a:latin typeface="Abadi"/>
              </a:rPr>
              <a:t>(kg), the </a:t>
            </a:r>
            <a:r>
              <a:rPr b="1" lang="en-US" sz="1600" spc="-1" strike="noStrike">
                <a:solidFill>
                  <a:schemeClr val="accent3">
                    <a:lumMod val="25000"/>
                  </a:schemeClr>
                </a:solidFill>
                <a:latin typeface="Abadi"/>
              </a:rPr>
              <a:t>higher </a:t>
            </a:r>
            <a:r>
              <a:rPr b="0" lang="en-US" sz="1600" spc="-1" strike="noStrike">
                <a:solidFill>
                  <a:schemeClr val="accent3">
                    <a:lumMod val="25000"/>
                  </a:schemeClr>
                </a:solidFill>
                <a:latin typeface="Abadi"/>
              </a:rPr>
              <a:t>the </a:t>
            </a:r>
            <a:r>
              <a:rPr b="1" lang="en-US" sz="1600" spc="-1" strike="noStrike">
                <a:solidFill>
                  <a:schemeClr val="accent3">
                    <a:lumMod val="25000"/>
                  </a:schemeClr>
                </a:solidFill>
                <a:latin typeface="Abadi"/>
              </a:rPr>
              <a:t>success rate </a:t>
            </a:r>
            <a:endParaRPr b="0" lang="hu-HU" sz="1600" spc="-1" strike="noStrike">
              <a:solidFill>
                <a:srgbClr val="000000"/>
              </a:solidFill>
              <a:latin typeface="Arial"/>
            </a:endParaRPr>
          </a:p>
          <a:p>
            <a:pPr marL="228600" indent="-228600" defTabSz="914400">
              <a:lnSpc>
                <a:spcPct val="100000"/>
              </a:lnSpc>
              <a:spcBef>
                <a:spcPts val="1400"/>
              </a:spcBef>
              <a:buClr>
                <a:srgbClr val="000000"/>
              </a:buClr>
              <a:buSzPct val="45000"/>
              <a:buFont typeface="Symbol" charset="2"/>
              <a:buChar char=""/>
            </a:pPr>
            <a:r>
              <a:rPr b="0" lang="en-US" sz="1600" spc="-1" strike="noStrike">
                <a:solidFill>
                  <a:schemeClr val="accent3">
                    <a:lumMod val="25000"/>
                  </a:schemeClr>
                </a:solidFill>
                <a:latin typeface="Abadi"/>
              </a:rPr>
              <a:t>Most launces with a payload greater than 7,000 kg were successful</a:t>
            </a:r>
            <a:endParaRPr b="0" lang="hu-HU" sz="1600" spc="-1" strike="noStrike">
              <a:solidFill>
                <a:srgbClr val="000000"/>
              </a:solidFill>
              <a:latin typeface="Arial"/>
            </a:endParaRPr>
          </a:p>
          <a:p>
            <a:pPr marL="228600" indent="-228600" defTabSz="914400">
              <a:lnSpc>
                <a:spcPct val="100000"/>
              </a:lnSpc>
              <a:spcBef>
                <a:spcPts val="1400"/>
              </a:spcBef>
              <a:buClr>
                <a:srgbClr val="000000"/>
              </a:buClr>
              <a:buSzPct val="45000"/>
              <a:buFont typeface="Symbol" charset="2"/>
              <a:buChar char=""/>
            </a:pPr>
            <a:r>
              <a:rPr b="0" lang="en-US" sz="1600" spc="-1" strike="noStrike">
                <a:solidFill>
                  <a:schemeClr val="accent3">
                    <a:lumMod val="25000"/>
                  </a:schemeClr>
                </a:solidFill>
                <a:latin typeface="Abadi"/>
              </a:rPr>
              <a:t>KSC LC 39A has a 100% success rate for launches less than 5,500 kg</a:t>
            </a:r>
            <a:endParaRPr b="0" lang="hu-HU" sz="1600" spc="-1" strike="noStrike">
              <a:solidFill>
                <a:srgbClr val="000000"/>
              </a:solidFill>
              <a:latin typeface="Arial"/>
            </a:endParaRPr>
          </a:p>
          <a:p>
            <a:pPr marL="228600" indent="-228600" defTabSz="914400">
              <a:lnSpc>
                <a:spcPct val="100000"/>
              </a:lnSpc>
              <a:spcBef>
                <a:spcPts val="1400"/>
              </a:spcBef>
              <a:buClr>
                <a:srgbClr val="000000"/>
              </a:buClr>
              <a:buSzPct val="45000"/>
              <a:buFont typeface="Symbol" charset="2"/>
              <a:buChar char=""/>
            </a:pPr>
            <a:r>
              <a:rPr b="0" lang="en-US" sz="1600" spc="-1" strike="noStrike">
                <a:solidFill>
                  <a:schemeClr val="accent3">
                    <a:lumMod val="25000"/>
                  </a:schemeClr>
                </a:solidFill>
                <a:latin typeface="Abadi"/>
              </a:rPr>
              <a:t>VAFB SKC 4E has not launched anything greater than ~10,000 kg</a:t>
            </a:r>
            <a:endParaRPr b="0" lang="hu-HU" sz="1600" spc="-1" strike="noStrike">
              <a:solidFill>
                <a:srgbClr val="000000"/>
              </a:solidFill>
              <a:latin typeface="Arial"/>
            </a:endParaRPr>
          </a:p>
        </p:txBody>
      </p:sp>
      <p:sp>
        <p:nvSpPr>
          <p:cNvPr id="11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Payload vs. Launch Site</a:t>
            </a:r>
            <a:endParaRPr b="0" lang="hu-HU" sz="4000" spc="-1" strike="noStrike">
              <a:solidFill>
                <a:srgbClr val="000000"/>
              </a:solidFill>
              <a:latin typeface="Arial"/>
            </a:endParaRPr>
          </a:p>
        </p:txBody>
      </p:sp>
      <p:pic>
        <p:nvPicPr>
          <p:cNvPr id="112" name="" descr=""/>
          <p:cNvPicPr/>
          <p:nvPr/>
        </p:nvPicPr>
        <p:blipFill>
          <a:blip r:embed="rId2"/>
          <a:stretch/>
        </p:blipFill>
        <p:spPr>
          <a:xfrm>
            <a:off x="408240" y="3727800"/>
            <a:ext cx="11291400" cy="2211840"/>
          </a:xfrm>
          <a:prstGeom prst="rect">
            <a:avLst/>
          </a:prstGeom>
          <a:ln w="0">
            <a:noFill/>
          </a:ln>
        </p:spPr>
      </p:pic>
      <p:sp>
        <p:nvSpPr>
          <p:cNvPr id="3" name="PlaceHolder 2"/>
          <p:cNvSpPr>
            <a:spLocks noGrp="1"/>
          </p:cNvSpPr>
          <p:nvPr>
            <p:ph type="sldNum" idx="1"/>
          </p:nvPr>
        </p:nvSpPr>
        <p:spPr/>
        <p:txBody>
          <a:bodyPr/>
          <a:p>
            <a:fld id="{B4585D50-196D-428A-A026-2924CEEFC738}"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3" name="PlaceHolder 1"/>
          <p:cNvSpPr>
            <a:spLocks noGrp="1"/>
          </p:cNvSpPr>
          <p:nvPr>
            <p:ph/>
          </p:nvPr>
        </p:nvSpPr>
        <p:spPr>
          <a:xfrm>
            <a:off x="720000" y="1440000"/>
            <a:ext cx="3959640" cy="251964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100% Success Rate: ES L1, GEO, HEO and SSO</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50%-80% Success Rate : GTO, ISS, LEO, MEO, PO</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0% Success Rate: SO</a:t>
            </a:r>
            <a:endParaRPr b="0" lang="hu-HU" sz="2200" spc="-1" strike="noStrike">
              <a:solidFill>
                <a:srgbClr val="000000"/>
              </a:solidFill>
              <a:latin typeface="Arial"/>
            </a:endParaRPr>
          </a:p>
        </p:txBody>
      </p:sp>
      <p:sp>
        <p:nvSpPr>
          <p:cNvPr id="11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Success Rate vs. Orbit Type</a:t>
            </a:r>
            <a:endParaRPr b="0" lang="hu-HU" sz="4000" spc="-1" strike="noStrike">
              <a:solidFill>
                <a:srgbClr val="000000"/>
              </a:solidFill>
              <a:latin typeface="Arial"/>
            </a:endParaRPr>
          </a:p>
        </p:txBody>
      </p:sp>
      <p:pic>
        <p:nvPicPr>
          <p:cNvPr id="115" name="" descr=""/>
          <p:cNvPicPr/>
          <p:nvPr/>
        </p:nvPicPr>
        <p:blipFill>
          <a:blip r:embed="rId2"/>
          <a:stretch/>
        </p:blipFill>
        <p:spPr>
          <a:xfrm>
            <a:off x="4680000" y="1440000"/>
            <a:ext cx="6839640" cy="4391640"/>
          </a:xfrm>
          <a:prstGeom prst="rect">
            <a:avLst/>
          </a:prstGeom>
          <a:ln w="0">
            <a:noFill/>
          </a:ln>
        </p:spPr>
      </p:pic>
      <p:sp>
        <p:nvSpPr>
          <p:cNvPr id="3" name="PlaceHolder 2"/>
          <p:cNvSpPr>
            <a:spLocks noGrp="1"/>
          </p:cNvSpPr>
          <p:nvPr>
            <p:ph type="sldNum" idx="1"/>
          </p:nvPr>
        </p:nvSpPr>
        <p:spPr/>
        <p:txBody>
          <a:bodyPr/>
          <a:p>
            <a:fld id="{26A9CABA-471F-46F1-A97A-7327D341EFE0}"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6" name="PlaceHolder 1"/>
          <p:cNvSpPr>
            <a:spLocks noGrp="1"/>
          </p:cNvSpPr>
          <p:nvPr>
            <p:ph/>
          </p:nvPr>
        </p:nvSpPr>
        <p:spPr>
          <a:xfrm>
            <a:off x="770040" y="1408680"/>
            <a:ext cx="10569600" cy="1650960"/>
          </a:xfrm>
          <a:prstGeom prst="rect">
            <a:avLst/>
          </a:prstGeom>
          <a:noFill/>
          <a:ln w="0">
            <a:noFill/>
          </a:ln>
        </p:spPr>
        <p:txBody>
          <a:bodyPr lIns="90000" rIns="90000" tIns="45000" bIns="45000" anchor="t">
            <a:normAutofit fontScale="98333" lnSpcReduction="10000"/>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success rate typically increases with the number of flights for each orbit</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This relationship is highly apparent for the LEO orbit</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GTO orbit, however, does not follow this trend</a:t>
            </a:r>
            <a:endParaRPr b="0" lang="hu-HU" sz="2200" spc="-1" strike="noStrike">
              <a:solidFill>
                <a:srgbClr val="000000"/>
              </a:solidFill>
              <a:latin typeface="Arial"/>
            </a:endParaRPr>
          </a:p>
        </p:txBody>
      </p:sp>
      <p:sp>
        <p:nvSpPr>
          <p:cNvPr id="11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Flight Number vs. Orbit Type</a:t>
            </a:r>
            <a:endParaRPr b="0" lang="hu-HU" sz="4000" spc="-1" strike="noStrike">
              <a:solidFill>
                <a:srgbClr val="000000"/>
              </a:solidFill>
              <a:latin typeface="Arial"/>
            </a:endParaRPr>
          </a:p>
        </p:txBody>
      </p:sp>
      <p:pic>
        <p:nvPicPr>
          <p:cNvPr id="118" name="" descr=""/>
          <p:cNvPicPr/>
          <p:nvPr/>
        </p:nvPicPr>
        <p:blipFill>
          <a:blip r:embed="rId2"/>
          <a:stretch/>
        </p:blipFill>
        <p:spPr>
          <a:xfrm>
            <a:off x="540000" y="3714840"/>
            <a:ext cx="11339640" cy="2224800"/>
          </a:xfrm>
          <a:prstGeom prst="rect">
            <a:avLst/>
          </a:prstGeom>
          <a:ln w="0">
            <a:noFill/>
          </a:ln>
        </p:spPr>
      </p:pic>
      <p:sp>
        <p:nvSpPr>
          <p:cNvPr id="3" name="PlaceHolder 2"/>
          <p:cNvSpPr>
            <a:spLocks noGrp="1"/>
          </p:cNvSpPr>
          <p:nvPr>
            <p:ph type="sldNum" idx="1"/>
          </p:nvPr>
        </p:nvSpPr>
        <p:spPr/>
        <p:txBody>
          <a:bodyPr/>
          <a:p>
            <a:fld id="{D3B2EA3A-8014-48DD-A998-9C145A7A8719}"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9" name="PlaceHolder 1"/>
          <p:cNvSpPr>
            <a:spLocks noGrp="1"/>
          </p:cNvSpPr>
          <p:nvPr>
            <p:ph/>
          </p:nvPr>
        </p:nvSpPr>
        <p:spPr>
          <a:xfrm>
            <a:off x="770040" y="1408680"/>
            <a:ext cx="10569600" cy="219096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Heavy payloads are better with LEO, ISS and PO orbits</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GTO orbit has mixed success with heavier payloads</a:t>
            </a:r>
            <a:endParaRPr b="0" lang="hu-HU" sz="2200" spc="-1" strike="noStrike">
              <a:solidFill>
                <a:srgbClr val="000000"/>
              </a:solidFill>
              <a:latin typeface="Arial"/>
            </a:endParaRPr>
          </a:p>
        </p:txBody>
      </p:sp>
      <p:sp>
        <p:nvSpPr>
          <p:cNvPr id="12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Payload vs. Orbit Type</a:t>
            </a:r>
            <a:endParaRPr b="0" lang="hu-HU" sz="4000" spc="-1" strike="noStrike">
              <a:solidFill>
                <a:srgbClr val="000000"/>
              </a:solidFill>
              <a:latin typeface="Arial"/>
            </a:endParaRPr>
          </a:p>
        </p:txBody>
      </p:sp>
      <p:pic>
        <p:nvPicPr>
          <p:cNvPr id="121" name="" descr=""/>
          <p:cNvPicPr/>
          <p:nvPr/>
        </p:nvPicPr>
        <p:blipFill>
          <a:blip r:embed="rId2"/>
          <a:stretch/>
        </p:blipFill>
        <p:spPr>
          <a:xfrm>
            <a:off x="286920" y="3125160"/>
            <a:ext cx="11592720" cy="2274480"/>
          </a:xfrm>
          <a:prstGeom prst="rect">
            <a:avLst/>
          </a:prstGeom>
          <a:ln w="0">
            <a:noFill/>
          </a:ln>
        </p:spPr>
      </p:pic>
      <p:sp>
        <p:nvSpPr>
          <p:cNvPr id="3" name="PlaceHolder 2"/>
          <p:cNvSpPr>
            <a:spLocks noGrp="1"/>
          </p:cNvSpPr>
          <p:nvPr>
            <p:ph type="sldNum" idx="1"/>
          </p:nvPr>
        </p:nvSpPr>
        <p:spPr/>
        <p:txBody>
          <a:bodyPr/>
          <a:p>
            <a:fld id="{7E1B4643-56A2-47CB-A211-9DC7E03F8707}"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2" name="PlaceHolder 1"/>
          <p:cNvSpPr>
            <a:spLocks noGrp="1"/>
          </p:cNvSpPr>
          <p:nvPr>
            <p:ph/>
          </p:nvPr>
        </p:nvSpPr>
        <p:spPr>
          <a:xfrm>
            <a:off x="770040" y="1408680"/>
            <a:ext cx="3931560" cy="381096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success rate improved from 2013-2017 and 2018-2019</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success rate decreased from 2017-2018 and from 2019 -2020</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Overall, the success rate has improved since 2013</a:t>
            </a:r>
            <a:endParaRPr b="0" lang="hu-HU" sz="2200" spc="-1" strike="noStrike">
              <a:solidFill>
                <a:srgbClr val="000000"/>
              </a:solidFill>
              <a:latin typeface="Arial"/>
            </a:endParaRPr>
          </a:p>
        </p:txBody>
      </p:sp>
      <p:sp>
        <p:nvSpPr>
          <p:cNvPr id="12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Success Yearly Trend</a:t>
            </a:r>
            <a:endParaRPr b="0" lang="hu-HU" sz="4000" spc="-1" strike="noStrike">
              <a:solidFill>
                <a:srgbClr val="000000"/>
              </a:solidFill>
              <a:latin typeface="Arial"/>
            </a:endParaRPr>
          </a:p>
        </p:txBody>
      </p:sp>
      <p:pic>
        <p:nvPicPr>
          <p:cNvPr id="124" name="" descr=""/>
          <p:cNvPicPr/>
          <p:nvPr/>
        </p:nvPicPr>
        <p:blipFill>
          <a:blip r:embed="rId2"/>
          <a:stretch/>
        </p:blipFill>
        <p:spPr>
          <a:xfrm>
            <a:off x="4601160" y="1408680"/>
            <a:ext cx="6918480" cy="4530960"/>
          </a:xfrm>
          <a:prstGeom prst="rect">
            <a:avLst/>
          </a:prstGeom>
          <a:ln w="0">
            <a:noFill/>
          </a:ln>
        </p:spPr>
      </p:pic>
      <p:sp>
        <p:nvSpPr>
          <p:cNvPr id="3" name="PlaceHolder 2"/>
          <p:cNvSpPr>
            <a:spLocks noGrp="1"/>
          </p:cNvSpPr>
          <p:nvPr>
            <p:ph type="sldNum" idx="1"/>
          </p:nvPr>
        </p:nvSpPr>
        <p:spPr/>
        <p:txBody>
          <a:bodyPr/>
          <a:p>
            <a:fld id="{65CE5BA2-7354-4EFA-A2A8-098A93D560C6}"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5" name="PlaceHolder 1"/>
          <p:cNvSpPr>
            <a:spLocks noGrp="1"/>
          </p:cNvSpPr>
          <p:nvPr>
            <p:ph/>
          </p:nvPr>
        </p:nvSpPr>
        <p:spPr>
          <a:xfrm>
            <a:off x="770040" y="1825560"/>
            <a:ext cx="4809600" cy="3394080"/>
          </a:xfrm>
          <a:prstGeom prst="rect">
            <a:avLst/>
          </a:prstGeom>
          <a:noFill/>
          <a:ln w="0">
            <a:noFill/>
          </a:ln>
        </p:spPr>
        <p:txBody>
          <a:bodyPr lIns="90000" rIns="90000" tIns="45000" bIns="45000" anchor="t">
            <a:normAutofit/>
          </a:bodyPr>
          <a:p>
            <a:pPr indent="0" defTabSz="914400">
              <a:lnSpc>
                <a:spcPct val="100000"/>
              </a:lnSpc>
              <a:spcBef>
                <a:spcPts val="1117"/>
              </a:spcBef>
              <a:buNone/>
              <a:tabLst>
                <a:tab algn="l" pos="0"/>
              </a:tabLst>
            </a:pPr>
            <a:r>
              <a:rPr b="0" lang="en-US" sz="1800" spc="-1" strike="noStrike">
                <a:solidFill>
                  <a:schemeClr val="accent3">
                    <a:lumMod val="25000"/>
                  </a:schemeClr>
                </a:solidFill>
                <a:latin typeface="Abadi"/>
              </a:rPr>
              <a:t>To Find the unique launch site names, we had to use the DISTINCT key word.</a:t>
            </a:r>
            <a:endParaRPr b="0" lang="hu-HU" sz="1800" spc="-1" strike="noStrike">
              <a:solidFill>
                <a:srgbClr val="000000"/>
              </a:solidFill>
              <a:latin typeface="Arial"/>
            </a:endParaRPr>
          </a:p>
          <a:p>
            <a:pPr indent="0" defTabSz="914400">
              <a:lnSpc>
                <a:spcPct val="100000"/>
              </a:lnSpc>
              <a:spcBef>
                <a:spcPts val="1117"/>
              </a:spcBef>
              <a:buNone/>
              <a:tabLst>
                <a:tab algn="l" pos="0"/>
              </a:tabLst>
            </a:pPr>
            <a:endParaRPr b="0" lang="hu-HU" sz="1800" spc="-1" strike="noStrike">
              <a:solidFill>
                <a:srgbClr val="000000"/>
              </a:solidFill>
              <a:latin typeface="Arial"/>
            </a:endParaRPr>
          </a:p>
          <a:p>
            <a:pPr indent="0" defTabSz="914400">
              <a:lnSpc>
                <a:spcPct val="100000"/>
              </a:lnSpc>
              <a:spcBef>
                <a:spcPts val="1117"/>
              </a:spcBef>
              <a:buNone/>
              <a:tabLst>
                <a:tab algn="l" pos="0"/>
              </a:tabLst>
            </a:pPr>
            <a:r>
              <a:rPr b="0" lang="en-US" sz="1800" spc="-1" strike="noStrike">
                <a:solidFill>
                  <a:schemeClr val="accent3">
                    <a:lumMod val="25000"/>
                  </a:schemeClr>
                </a:solidFill>
                <a:latin typeface="Abadi"/>
                <a:ea typeface="Microsoft YaHei"/>
              </a:rPr>
              <a:t>The unique Launch Sites are the</a:t>
            </a:r>
            <a:endParaRPr b="0" lang="hu-HU" sz="1800" spc="-1" strike="noStrike">
              <a:solidFill>
                <a:srgbClr val="000000"/>
              </a:solidFill>
              <a:latin typeface="Arial"/>
            </a:endParaRPr>
          </a:p>
          <a:p>
            <a:pPr marL="432000" indent="-324000" defTabSz="914400">
              <a:lnSpc>
                <a:spcPct val="100000"/>
              </a:lnSpc>
              <a:spcBef>
                <a:spcPts val="550"/>
              </a:spcBef>
              <a:buClr>
                <a:srgbClr val="292929"/>
              </a:buClr>
              <a:buFont typeface="Symbol" charset="2"/>
              <a:buChar char=""/>
              <a:tabLst>
                <a:tab algn="l" pos="0"/>
              </a:tabLst>
            </a:pPr>
            <a:r>
              <a:rPr b="0" lang="en-US" sz="1800" spc="-1" strike="noStrike">
                <a:solidFill>
                  <a:schemeClr val="accent3">
                    <a:lumMod val="25000"/>
                  </a:schemeClr>
                </a:solidFill>
                <a:latin typeface="Abadi"/>
                <a:ea typeface="Microsoft YaHei"/>
              </a:rPr>
              <a:t>CCAFS LC-40</a:t>
            </a:r>
            <a:endParaRPr b="0" lang="hu-HU" sz="1800" spc="-1" strike="noStrike">
              <a:solidFill>
                <a:srgbClr val="000000"/>
              </a:solidFill>
              <a:latin typeface="Arial"/>
            </a:endParaRPr>
          </a:p>
          <a:p>
            <a:pPr marL="432000" indent="-324000" defTabSz="914400">
              <a:lnSpc>
                <a:spcPct val="100000"/>
              </a:lnSpc>
              <a:spcBef>
                <a:spcPts val="550"/>
              </a:spcBef>
              <a:buClr>
                <a:srgbClr val="292929"/>
              </a:buClr>
              <a:buFont typeface="Symbol" charset="2"/>
              <a:buChar char=""/>
              <a:tabLst>
                <a:tab algn="l" pos="0"/>
              </a:tabLst>
            </a:pPr>
            <a:r>
              <a:rPr b="0" lang="en-US" sz="1800" spc="-1" strike="noStrike">
                <a:solidFill>
                  <a:schemeClr val="accent3">
                    <a:lumMod val="25000"/>
                  </a:schemeClr>
                </a:solidFill>
                <a:latin typeface="Abadi"/>
                <a:ea typeface="Microsoft YaHei"/>
              </a:rPr>
              <a:t>VAFB SLC-4E</a:t>
            </a:r>
            <a:endParaRPr b="0" lang="hu-HU" sz="1800" spc="-1" strike="noStrike">
              <a:solidFill>
                <a:srgbClr val="000000"/>
              </a:solidFill>
              <a:latin typeface="Arial"/>
            </a:endParaRPr>
          </a:p>
          <a:p>
            <a:pPr marL="432000" indent="-324000" defTabSz="914400">
              <a:lnSpc>
                <a:spcPct val="100000"/>
              </a:lnSpc>
              <a:spcBef>
                <a:spcPts val="550"/>
              </a:spcBef>
              <a:buClr>
                <a:srgbClr val="292929"/>
              </a:buClr>
              <a:buFont typeface="Symbol" charset="2"/>
              <a:buChar char=""/>
              <a:tabLst>
                <a:tab algn="l" pos="0"/>
              </a:tabLst>
            </a:pPr>
            <a:r>
              <a:rPr b="0" lang="en-US" sz="1800" spc="-1" strike="noStrike">
                <a:solidFill>
                  <a:schemeClr val="accent3">
                    <a:lumMod val="25000"/>
                  </a:schemeClr>
                </a:solidFill>
                <a:latin typeface="Abadi"/>
                <a:ea typeface="Microsoft YaHei"/>
              </a:rPr>
              <a:t>KSC LC-39A</a:t>
            </a:r>
            <a:endParaRPr b="0" lang="hu-HU" sz="1800" spc="-1" strike="noStrike">
              <a:solidFill>
                <a:srgbClr val="000000"/>
              </a:solidFill>
              <a:latin typeface="Arial"/>
            </a:endParaRPr>
          </a:p>
          <a:p>
            <a:pPr marL="432000" indent="-324000" defTabSz="914400">
              <a:lnSpc>
                <a:spcPct val="100000"/>
              </a:lnSpc>
              <a:spcBef>
                <a:spcPts val="550"/>
              </a:spcBef>
              <a:buClr>
                <a:srgbClr val="292929"/>
              </a:buClr>
              <a:buFont typeface="Symbol" charset="2"/>
              <a:buChar char=""/>
              <a:tabLst>
                <a:tab algn="l" pos="0"/>
              </a:tabLst>
            </a:pPr>
            <a:r>
              <a:rPr b="0" lang="en-US" sz="1800" spc="-1" strike="noStrike">
                <a:solidFill>
                  <a:schemeClr val="accent3">
                    <a:lumMod val="25000"/>
                  </a:schemeClr>
                </a:solidFill>
                <a:latin typeface="Abadi"/>
                <a:ea typeface="Microsoft YaHei"/>
              </a:rPr>
              <a:t>CCAFS SLC-40</a:t>
            </a:r>
            <a:endParaRPr b="0" lang="hu-HU" sz="1800" spc="-1" strike="noStrike">
              <a:solidFill>
                <a:srgbClr val="000000"/>
              </a:solidFill>
              <a:latin typeface="Arial"/>
            </a:endParaRPr>
          </a:p>
        </p:txBody>
      </p:sp>
      <p:sp>
        <p:nvSpPr>
          <p:cNvPr id="12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All Launch Site Names</a:t>
            </a:r>
            <a:endParaRPr b="0" lang="hu-HU" sz="4000" spc="-1" strike="noStrike">
              <a:solidFill>
                <a:srgbClr val="000000"/>
              </a:solidFill>
              <a:latin typeface="Arial"/>
            </a:endParaRPr>
          </a:p>
        </p:txBody>
      </p:sp>
      <p:pic>
        <p:nvPicPr>
          <p:cNvPr id="127" name="" descr=""/>
          <p:cNvPicPr/>
          <p:nvPr/>
        </p:nvPicPr>
        <p:blipFill>
          <a:blip r:embed="rId2"/>
          <a:stretch/>
        </p:blipFill>
        <p:spPr>
          <a:xfrm>
            <a:off x="6300000" y="1725480"/>
            <a:ext cx="5086080" cy="3314160"/>
          </a:xfrm>
          <a:prstGeom prst="rect">
            <a:avLst/>
          </a:prstGeom>
          <a:ln w="0">
            <a:noFill/>
          </a:ln>
        </p:spPr>
      </p:pic>
      <p:sp>
        <p:nvSpPr>
          <p:cNvPr id="3" name="PlaceHolder 2"/>
          <p:cNvSpPr>
            <a:spLocks noGrp="1"/>
          </p:cNvSpPr>
          <p:nvPr>
            <p:ph type="sldNum" idx="1"/>
          </p:nvPr>
        </p:nvSpPr>
        <p:spPr/>
        <p:txBody>
          <a:bodyPr/>
          <a:p>
            <a:fld id="{2E5A70E8-CC7B-43D8-B92D-07E3813595C0}"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8" name="PlaceHolder 1"/>
          <p:cNvSpPr>
            <a:spLocks noGrp="1"/>
          </p:cNvSpPr>
          <p:nvPr>
            <p:ph/>
          </p:nvPr>
        </p:nvSpPr>
        <p:spPr>
          <a:xfrm>
            <a:off x="770040" y="1440000"/>
            <a:ext cx="10569600" cy="1259640"/>
          </a:xfrm>
          <a:prstGeom prst="rect">
            <a:avLst/>
          </a:prstGeom>
          <a:noFill/>
          <a:ln w="0">
            <a:noFill/>
          </a:ln>
        </p:spPr>
        <p:txBody>
          <a:bodyPr lIns="90000" rIns="90000" tIns="45000" bIns="45000" anchor="t">
            <a:normAutofit fontScale="98333" lnSpcReduction="20000"/>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To find the launch sites names that start with ‘CCA’, we had to add a condition with the LIKE key word, to only select those rows with given word. The results we also limited to the first five returns with the LIMIT 5 key word pair.</a:t>
            </a:r>
            <a:endParaRPr b="0" lang="hu-HU" sz="2200" spc="-1" strike="noStrike">
              <a:solidFill>
                <a:srgbClr val="000000"/>
              </a:solidFill>
              <a:latin typeface="Arial"/>
            </a:endParaRPr>
          </a:p>
        </p:txBody>
      </p:sp>
      <p:sp>
        <p:nvSpPr>
          <p:cNvPr id="12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Site Names Begin with 'CCA'</a:t>
            </a:r>
            <a:endParaRPr b="0" lang="hu-HU" sz="4000" spc="-1" strike="noStrike">
              <a:solidFill>
                <a:srgbClr val="000000"/>
              </a:solidFill>
              <a:latin typeface="Arial"/>
            </a:endParaRPr>
          </a:p>
        </p:txBody>
      </p:sp>
      <p:pic>
        <p:nvPicPr>
          <p:cNvPr id="130" name="" descr=""/>
          <p:cNvPicPr/>
          <p:nvPr/>
        </p:nvPicPr>
        <p:blipFill>
          <a:blip r:embed="rId2"/>
          <a:stretch/>
        </p:blipFill>
        <p:spPr>
          <a:xfrm>
            <a:off x="180000" y="3626640"/>
            <a:ext cx="11879640" cy="2270520"/>
          </a:xfrm>
          <a:prstGeom prst="rect">
            <a:avLst/>
          </a:prstGeom>
          <a:ln w="0">
            <a:noFill/>
          </a:ln>
        </p:spPr>
      </p:pic>
      <p:sp>
        <p:nvSpPr>
          <p:cNvPr id="3" name="PlaceHolder 2"/>
          <p:cNvSpPr>
            <a:spLocks noGrp="1"/>
          </p:cNvSpPr>
          <p:nvPr>
            <p:ph type="sldNum" idx="1"/>
          </p:nvPr>
        </p:nvSpPr>
        <p:spPr/>
        <p:txBody>
          <a:bodyPr/>
          <a:p>
            <a:fld id="{F28E8D7B-DD40-417A-8CB6-BCF9DC978759}"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1" name="PlaceHolder 1"/>
          <p:cNvSpPr>
            <a:spLocks noGrp="1"/>
          </p:cNvSpPr>
          <p:nvPr>
            <p:ph/>
          </p:nvPr>
        </p:nvSpPr>
        <p:spPr>
          <a:xfrm>
            <a:off x="770040" y="1825560"/>
            <a:ext cx="10209600" cy="15940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The total payload was found to be 48213 kg. This was calculated by using the SUM keyword when selecting the “Payload_Mass__kg_” column.</a:t>
            </a:r>
            <a:endParaRPr b="0" lang="hu-HU" sz="2200" spc="-1" strike="noStrike">
              <a:solidFill>
                <a:srgbClr val="000000"/>
              </a:solidFill>
              <a:latin typeface="Arial"/>
            </a:endParaRPr>
          </a:p>
        </p:txBody>
      </p:sp>
      <p:sp>
        <p:nvSpPr>
          <p:cNvPr id="13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Total Payload Mass</a:t>
            </a:r>
            <a:endParaRPr b="0" lang="hu-HU" sz="4000" spc="-1" strike="noStrike">
              <a:solidFill>
                <a:srgbClr val="000000"/>
              </a:solidFill>
              <a:latin typeface="Arial"/>
            </a:endParaRPr>
          </a:p>
        </p:txBody>
      </p:sp>
      <p:pic>
        <p:nvPicPr>
          <p:cNvPr id="133" name="" descr=""/>
          <p:cNvPicPr/>
          <p:nvPr/>
        </p:nvPicPr>
        <p:blipFill>
          <a:blip r:embed="rId2"/>
          <a:stretch/>
        </p:blipFill>
        <p:spPr>
          <a:xfrm>
            <a:off x="1487880" y="3420000"/>
            <a:ext cx="8591760" cy="1494720"/>
          </a:xfrm>
          <a:prstGeom prst="rect">
            <a:avLst/>
          </a:prstGeom>
          <a:ln w="0">
            <a:noFill/>
          </a:ln>
        </p:spPr>
      </p:pic>
      <p:sp>
        <p:nvSpPr>
          <p:cNvPr id="3" name="PlaceHolder 2"/>
          <p:cNvSpPr>
            <a:spLocks noGrp="1"/>
          </p:cNvSpPr>
          <p:nvPr>
            <p:ph type="sldNum" idx="1"/>
          </p:nvPr>
        </p:nvSpPr>
        <p:spPr/>
        <p:txBody>
          <a:bodyPr/>
          <a:p>
            <a:fld id="{7730A084-149F-4A6B-BD8C-ACADE150A295}"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4" name="PlaceHolder 1"/>
          <p:cNvSpPr>
            <a:spLocks noGrp="1"/>
          </p:cNvSpPr>
          <p:nvPr>
            <p:ph/>
          </p:nvPr>
        </p:nvSpPr>
        <p:spPr>
          <a:xfrm>
            <a:off x="770040" y="1409040"/>
            <a:ext cx="10569600" cy="435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ea typeface="Microsoft YaHei"/>
              </a:rPr>
              <a:t>To calculate the average payload mass carried by booster version F9 v1.1, we had to add the AVG key word to our query, when selecting the “Payload_Mass__kg_” column.</a:t>
            </a:r>
            <a:endParaRPr b="0" lang="hu-HU" sz="2200" spc="-1" strike="noStrike">
              <a:solidFill>
                <a:srgbClr val="000000"/>
              </a:solidFill>
              <a:latin typeface="Arial"/>
            </a:endParaRPr>
          </a:p>
        </p:txBody>
      </p:sp>
      <p:sp>
        <p:nvSpPr>
          <p:cNvPr id="13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Average Payload Mass by F9 v1.1</a:t>
            </a:r>
            <a:endParaRPr b="0" lang="hu-HU" sz="4000" spc="-1" strike="noStrike">
              <a:solidFill>
                <a:srgbClr val="000000"/>
              </a:solidFill>
              <a:latin typeface="Arial"/>
            </a:endParaRPr>
          </a:p>
        </p:txBody>
      </p:sp>
      <p:pic>
        <p:nvPicPr>
          <p:cNvPr id="136" name="" descr=""/>
          <p:cNvPicPr/>
          <p:nvPr/>
        </p:nvPicPr>
        <p:blipFill>
          <a:blip r:embed="rId2"/>
          <a:stretch/>
        </p:blipFill>
        <p:spPr>
          <a:xfrm>
            <a:off x="1440000" y="3780000"/>
            <a:ext cx="8820360" cy="1494720"/>
          </a:xfrm>
          <a:prstGeom prst="rect">
            <a:avLst/>
          </a:prstGeom>
          <a:ln w="0">
            <a:noFill/>
          </a:ln>
        </p:spPr>
      </p:pic>
      <p:sp>
        <p:nvSpPr>
          <p:cNvPr id="3" name="PlaceHolder 2"/>
          <p:cNvSpPr>
            <a:spLocks noGrp="1"/>
          </p:cNvSpPr>
          <p:nvPr>
            <p:ph type="sldNum" idx="1"/>
          </p:nvPr>
        </p:nvSpPr>
        <p:spPr/>
        <p:txBody>
          <a:bodyPr/>
          <a:p>
            <a:fld id="{FC5B31DD-D508-4065-B8FE-7FD78F64FA87}"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7" name="PlaceHolder 1"/>
          <p:cNvSpPr>
            <a:spLocks noGrp="1"/>
          </p:cNvSpPr>
          <p:nvPr>
            <p:ph/>
          </p:nvPr>
        </p:nvSpPr>
        <p:spPr>
          <a:xfrm>
            <a:off x="770040" y="1409040"/>
            <a:ext cx="10569600" cy="4350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ea typeface="Microsoft YaHei"/>
              </a:rPr>
              <a:t>To find the first successful ground landing date, the MIN keyword had to be used when selecting the “Date” column. An additional condition had to be added to only look for the successful landing outcomes.</a:t>
            </a:r>
            <a:endParaRPr b="0" lang="hu-HU" sz="2200" spc="-1" strike="noStrike">
              <a:solidFill>
                <a:srgbClr val="000000"/>
              </a:solidFill>
              <a:latin typeface="Arial"/>
            </a:endParaRPr>
          </a:p>
        </p:txBody>
      </p:sp>
      <p:sp>
        <p:nvSpPr>
          <p:cNvPr id="13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First Successful Ground Landing Date</a:t>
            </a:r>
            <a:endParaRPr b="0" lang="hu-HU" sz="4000" spc="-1" strike="noStrike">
              <a:solidFill>
                <a:srgbClr val="000000"/>
              </a:solidFill>
              <a:latin typeface="Arial"/>
            </a:endParaRPr>
          </a:p>
        </p:txBody>
      </p:sp>
      <p:pic>
        <p:nvPicPr>
          <p:cNvPr id="139" name="" descr=""/>
          <p:cNvPicPr/>
          <p:nvPr/>
        </p:nvPicPr>
        <p:blipFill>
          <a:blip r:embed="rId2"/>
          <a:stretch/>
        </p:blipFill>
        <p:spPr>
          <a:xfrm>
            <a:off x="720000" y="3588480"/>
            <a:ext cx="10363680" cy="2171160"/>
          </a:xfrm>
          <a:prstGeom prst="rect">
            <a:avLst/>
          </a:prstGeom>
          <a:ln w="0">
            <a:noFill/>
          </a:ln>
        </p:spPr>
      </p:pic>
      <p:sp>
        <p:nvSpPr>
          <p:cNvPr id="3" name="PlaceHolder 2"/>
          <p:cNvSpPr>
            <a:spLocks noGrp="1"/>
          </p:cNvSpPr>
          <p:nvPr>
            <p:ph type="sldNum" idx="1"/>
          </p:nvPr>
        </p:nvSpPr>
        <p:spPr/>
        <p:txBody>
          <a:bodyPr/>
          <a:p>
            <a:fld id="{5D10A8EB-A94E-4557-87E8-B4440B0A4201}"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4" name="PlaceHolder 1"/>
          <p:cNvSpPr>
            <a:spLocks noGrp="1"/>
          </p:cNvSpPr>
          <p:nvPr>
            <p:ph type="sldNum" idx="38"/>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pc="-1" strike="noStrike">
                <a:solidFill>
                  <a:srgbClr val="1c7ddb"/>
                </a:solidFill>
                <a:latin typeface="Abadi"/>
              </a:defRPr>
            </a:lvl1pPr>
          </a:lstStyle>
          <a:p>
            <a:pPr indent="0" algn="r" defTabSz="914400">
              <a:lnSpc>
                <a:spcPct val="100000"/>
              </a:lnSpc>
              <a:spcAft>
                <a:spcPts val="601"/>
              </a:spcAft>
              <a:buNone/>
              <a:tabLst>
                <a:tab algn="l" pos="0"/>
              </a:tabLst>
            </a:pPr>
            <a:fld id="{74420918-0E3D-4AF0-A900-37A456702EA2}" type="slidenum">
              <a:rPr b="0" lang="en-US" sz="1600" spc="-1" strike="noStrike">
                <a:solidFill>
                  <a:srgbClr val="1c7ddb"/>
                </a:solidFill>
                <a:latin typeface="Abadi"/>
              </a:rPr>
              <a:t>3</a:t>
            </a:fld>
            <a:endParaRPr b="0" lang="hu-HU" sz="1600" spc="-1" strike="noStrike">
              <a:solidFill>
                <a:srgbClr val="000000"/>
              </a:solidFill>
              <a:latin typeface="Times New Roman"/>
            </a:endParaRPr>
          </a:p>
        </p:txBody>
      </p:sp>
      <p:sp>
        <p:nvSpPr>
          <p:cNvPr id="65" name="Content Placeholder 2"/>
          <p:cNvSpPr/>
          <p:nvPr/>
        </p:nvSpPr>
        <p:spPr>
          <a:xfrm>
            <a:off x="720000" y="1440000"/>
            <a:ext cx="10619640" cy="4319640"/>
          </a:xfrm>
          <a:prstGeom prst="rect">
            <a:avLst/>
          </a:prstGeom>
          <a:noFill/>
          <a:ln w="0">
            <a:noFill/>
          </a:ln>
        </p:spPr>
        <p:style>
          <a:lnRef idx="0"/>
          <a:fillRef idx="0"/>
          <a:effectRef idx="0"/>
          <a:fontRef idx="minor"/>
        </p:style>
        <p:txBody>
          <a:bodyPr lIns="90000" rIns="90000" tIns="45000" bIns="45000" anchor="t">
            <a:normAutofit fontScale="77777" lnSpcReduction="10000"/>
          </a:bodyPr>
          <a:p>
            <a:pPr marL="228600" indent="-228600" defTabSz="914400">
              <a:lnSpc>
                <a:spcPct val="100000"/>
              </a:lnSpc>
              <a:spcBef>
                <a:spcPts val="624"/>
              </a:spcBef>
              <a:spcAft>
                <a:spcPts val="425"/>
              </a:spcAft>
              <a:buClr>
                <a:srgbClr val="292929"/>
              </a:buClr>
              <a:buFont typeface="Arial"/>
              <a:buChar char="•"/>
            </a:pPr>
            <a:r>
              <a:rPr b="0" lang="en-US" sz="2200" spc="-1" strike="noStrike">
                <a:solidFill>
                  <a:schemeClr val="accent3">
                    <a:lumMod val="25000"/>
                  </a:schemeClr>
                </a:solidFill>
                <a:latin typeface="Abadi"/>
              </a:rPr>
              <a:t>This project identifies key factors driving successful SpaceX Falcon 9 first-stage landings to enable competitive launch bidding.</a:t>
            </a:r>
            <a:endParaRPr b="0" lang="hu-HU" sz="2200" spc="-1" strike="noStrike">
              <a:solidFill>
                <a:srgbClr val="000000"/>
              </a:solidFill>
              <a:latin typeface="Arial"/>
            </a:endParaRPr>
          </a:p>
          <a:p>
            <a:pPr marL="228600" indent="-228600" defTabSz="914400">
              <a:lnSpc>
                <a:spcPct val="100000"/>
              </a:lnSpc>
              <a:spcBef>
                <a:spcPts val="624"/>
              </a:spcBef>
              <a:spcAft>
                <a:spcPts val="425"/>
              </a:spcAft>
              <a:buClr>
                <a:srgbClr val="292929"/>
              </a:buClr>
              <a:buFont typeface="Arial"/>
              <a:buChar char="•"/>
            </a:pPr>
            <a:r>
              <a:rPr b="1" lang="en-US" sz="2200" spc="-1" strike="noStrike">
                <a:solidFill>
                  <a:schemeClr val="accent3">
                    <a:lumMod val="25000"/>
                  </a:schemeClr>
                </a:solidFill>
                <a:latin typeface="Abadi"/>
              </a:rPr>
              <a:t>Methodology Summary: </a:t>
            </a:r>
            <a:br>
              <a:rPr sz="2200"/>
            </a:br>
            <a:r>
              <a:rPr b="0" lang="en-US" sz="2200" spc="-1" strike="noStrike">
                <a:solidFill>
                  <a:schemeClr val="accent3">
                    <a:lumMod val="25000"/>
                  </a:schemeClr>
                </a:solidFill>
                <a:latin typeface="Abadi"/>
              </a:rPr>
              <a:t>Data was collected via the SpaceX REST API and web scraping of Wikipedia. The dataset was wrangled to create a binary success/failure outcome variable. Exploratory analysis leveraged visualizations (payload, launch site, flight number, and yearly trends) and SQL queries (total payload mass, success ranges, and mission outcome counts). Interactive analytics used Folium to map launch site proximity to geographical features and Plotly Dash to visualize success rates and optimal payload ranges. Predictive models—Logistic Regression, SVM, Decision Tree, and KNN—were trained and evaluated.</a:t>
            </a:r>
            <a:endParaRPr b="0" lang="hu-HU" sz="2200" spc="-1" strike="noStrike">
              <a:solidFill>
                <a:srgbClr val="000000"/>
              </a:solidFill>
              <a:latin typeface="Arial"/>
            </a:endParaRPr>
          </a:p>
          <a:p>
            <a:pPr marL="228600" indent="-228600" defTabSz="914400">
              <a:lnSpc>
                <a:spcPct val="100000"/>
              </a:lnSpc>
              <a:spcBef>
                <a:spcPts val="340"/>
              </a:spcBef>
              <a:spcAft>
                <a:spcPts val="142"/>
              </a:spcAft>
              <a:buClr>
                <a:srgbClr val="292929"/>
              </a:buClr>
              <a:buFont typeface="Arial"/>
              <a:buChar char="•"/>
            </a:pPr>
            <a:r>
              <a:rPr b="1" lang="en-US" sz="2200" spc="-1" strike="noStrike">
                <a:solidFill>
                  <a:schemeClr val="accent3">
                    <a:lumMod val="25000"/>
                  </a:schemeClr>
                </a:solidFill>
                <a:latin typeface="Abadi"/>
              </a:rPr>
              <a:t>Results:</a:t>
            </a:r>
            <a:endParaRPr b="0" lang="hu-HU" sz="2200" spc="-1" strike="noStrike">
              <a:solidFill>
                <a:srgbClr val="000000"/>
              </a:solidFill>
              <a:latin typeface="Arial"/>
            </a:endParaRPr>
          </a:p>
          <a:p>
            <a:pPr marL="228600" indent="-228600" defTabSz="914400">
              <a:lnSpc>
                <a:spcPct val="100000"/>
              </a:lnSpc>
              <a:buClr>
                <a:srgbClr val="292929"/>
              </a:buClr>
              <a:buFont typeface="Arial"/>
              <a:buChar char="•"/>
            </a:pPr>
            <a:r>
              <a:rPr b="0" lang="en-US" sz="2200" spc="-1" strike="noStrike">
                <a:solidFill>
                  <a:schemeClr val="accent3">
                    <a:lumMod val="25000"/>
                  </a:schemeClr>
                </a:solidFill>
                <a:latin typeface="Abadi"/>
              </a:rPr>
              <a:t>EDA: Launch success has significantly improved over time. KSC LC-39A leads with the highest success rate among sites. Orbits ES-L1, GEO, HEO, and SSO achieved 100% success.</a:t>
            </a:r>
            <a:endParaRPr b="0" lang="hu-HU" sz="2200" spc="-1" strike="noStrike">
              <a:solidFill>
                <a:srgbClr val="000000"/>
              </a:solidFill>
              <a:latin typeface="Arial"/>
            </a:endParaRPr>
          </a:p>
          <a:p>
            <a:pPr marL="228600" indent="-228600" defTabSz="914400">
              <a:lnSpc>
                <a:spcPct val="100000"/>
              </a:lnSpc>
              <a:spcBef>
                <a:spcPts val="57"/>
              </a:spcBef>
              <a:buClr>
                <a:srgbClr val="292929"/>
              </a:buClr>
              <a:buFont typeface="Arial"/>
              <a:buChar char="•"/>
            </a:pPr>
            <a:r>
              <a:rPr b="0" lang="en-US" sz="2200" spc="-1" strike="noStrike">
                <a:solidFill>
                  <a:schemeClr val="accent3">
                    <a:lumMod val="25000"/>
                  </a:schemeClr>
                </a:solidFill>
                <a:latin typeface="Abadi"/>
              </a:rPr>
              <a:t>Visualization/Analytics: All launch sites are strategically located near the equator and coastline to optimize orbital insertion and recovery logistics.</a:t>
            </a:r>
            <a:endParaRPr b="0" lang="hu-HU" sz="2200" spc="-1" strike="noStrike">
              <a:solidFill>
                <a:srgbClr val="000000"/>
              </a:solidFill>
              <a:latin typeface="Arial"/>
            </a:endParaRPr>
          </a:p>
          <a:p>
            <a:pPr marL="228600" indent="-228600" defTabSz="914400">
              <a:lnSpc>
                <a:spcPct val="100000"/>
              </a:lnSpc>
              <a:spcBef>
                <a:spcPts val="57"/>
              </a:spcBef>
              <a:buClr>
                <a:srgbClr val="292929"/>
              </a:buClr>
              <a:buFont typeface="Arial"/>
              <a:buChar char="•"/>
            </a:pPr>
            <a:r>
              <a:rPr b="0" lang="en-US" sz="2200" spc="-1" strike="noStrike">
                <a:solidFill>
                  <a:schemeClr val="accent3">
                    <a:lumMod val="25000"/>
                  </a:schemeClr>
                </a:solidFill>
                <a:latin typeface="Abadi"/>
              </a:rPr>
              <a:t>Predictive Analytics: All models performed comparably, with the Decision Tree slightly outperforming others on the test set.</a:t>
            </a:r>
            <a:endParaRPr b="0" lang="hu-HU" sz="2200" spc="-1" strike="noStrike">
              <a:solidFill>
                <a:srgbClr val="000000"/>
              </a:solidFill>
              <a:latin typeface="Arial"/>
            </a:endParaRPr>
          </a:p>
        </p:txBody>
      </p:sp>
      <p:sp>
        <p:nvSpPr>
          <p:cNvPr id="6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Executive Summary</a:t>
            </a:r>
            <a:endParaRPr b="0" lang="hu-HU"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0" name="PlaceHolder 1"/>
          <p:cNvSpPr>
            <a:spLocks noGrp="1"/>
          </p:cNvSpPr>
          <p:nvPr>
            <p:ph/>
          </p:nvPr>
        </p:nvSpPr>
        <p:spPr>
          <a:xfrm>
            <a:off x="770040" y="1409040"/>
            <a:ext cx="10569600" cy="2010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ea typeface="Microsoft YaHei"/>
              </a:rPr>
              <a:t>To find the successful drone ship landing with a given payload, a condition had to be added to only look for the successful landing on drone ships, where the payload was between 4000 kg and 6000 kg.</a:t>
            </a:r>
            <a:endParaRPr b="0" lang="hu-HU" sz="2200" spc="-1" strike="noStrike">
              <a:solidFill>
                <a:srgbClr val="000000"/>
              </a:solidFill>
              <a:latin typeface="Arial"/>
            </a:endParaRPr>
          </a:p>
        </p:txBody>
      </p:sp>
      <p:sp>
        <p:nvSpPr>
          <p:cNvPr id="14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58888"/>
          </a:bodyPr>
          <a:p>
            <a:pPr defTabSz="914400">
              <a:lnSpc>
                <a:spcPct val="90000"/>
              </a:lnSpc>
            </a:pPr>
            <a:r>
              <a:rPr b="0" lang="en-US" sz="4000" spc="-1" strike="noStrike">
                <a:solidFill>
                  <a:srgbClr val="0b49cb"/>
                </a:solidFill>
                <a:latin typeface="Abadi"/>
                <a:ea typeface="IBM Plex Mono SemiBold"/>
              </a:rPr>
              <a:t>Successful Drone Ship Landing with Payload between 4000 and 6000</a:t>
            </a:r>
            <a:endParaRPr b="0" lang="hu-HU" sz="4000" spc="-1" strike="noStrike">
              <a:solidFill>
                <a:srgbClr val="000000"/>
              </a:solidFill>
              <a:latin typeface="Arial"/>
            </a:endParaRPr>
          </a:p>
        </p:txBody>
      </p:sp>
      <p:pic>
        <p:nvPicPr>
          <p:cNvPr id="142" name="" descr=""/>
          <p:cNvPicPr/>
          <p:nvPr/>
        </p:nvPicPr>
        <p:blipFill>
          <a:blip r:embed="rId2"/>
          <a:stretch/>
        </p:blipFill>
        <p:spPr>
          <a:xfrm>
            <a:off x="720000" y="3600000"/>
            <a:ext cx="10674000" cy="2339640"/>
          </a:xfrm>
          <a:prstGeom prst="rect">
            <a:avLst/>
          </a:prstGeom>
          <a:ln w="0">
            <a:noFill/>
          </a:ln>
        </p:spPr>
      </p:pic>
      <p:sp>
        <p:nvSpPr>
          <p:cNvPr id="3" name="PlaceHolder 2"/>
          <p:cNvSpPr>
            <a:spLocks noGrp="1"/>
          </p:cNvSpPr>
          <p:nvPr>
            <p:ph type="sldNum" idx="1"/>
          </p:nvPr>
        </p:nvSpPr>
        <p:spPr/>
        <p:txBody>
          <a:bodyPr/>
          <a:p>
            <a:fld id="{E8966010-A9B7-4D33-BB75-D7DE183375F8}"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3" name="PlaceHolder 1"/>
          <p:cNvSpPr>
            <a:spLocks noGrp="1"/>
          </p:cNvSpPr>
          <p:nvPr>
            <p:ph/>
          </p:nvPr>
        </p:nvSpPr>
        <p:spPr>
          <a:xfrm>
            <a:off x="770040" y="1825560"/>
            <a:ext cx="9744840" cy="14140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Here, we had to group the outcome with the GROUP BY key word, and use COUNT, to get to total value for each mission outcome.</a:t>
            </a:r>
            <a:endParaRPr b="0" lang="hu-HU" sz="2200" spc="-1" strike="noStrike">
              <a:solidFill>
                <a:srgbClr val="000000"/>
              </a:solidFill>
              <a:latin typeface="Arial"/>
            </a:endParaRPr>
          </a:p>
        </p:txBody>
      </p:sp>
      <p:sp>
        <p:nvSpPr>
          <p:cNvPr id="14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0000"/>
          </a:bodyPr>
          <a:p>
            <a:pPr defTabSz="914400">
              <a:lnSpc>
                <a:spcPct val="90000"/>
              </a:lnSpc>
            </a:pPr>
            <a:r>
              <a:rPr b="0" lang="en-US" sz="4000" spc="-1" strike="noStrike">
                <a:solidFill>
                  <a:srgbClr val="0b49cb"/>
                </a:solidFill>
                <a:latin typeface="Abadi"/>
                <a:ea typeface="IBM Plex Mono SemiBold"/>
              </a:rPr>
              <a:t>Total Number of Successful and Failure Mission Outcomes</a:t>
            </a:r>
            <a:endParaRPr b="0" lang="hu-HU" sz="4000" spc="-1" strike="noStrike">
              <a:solidFill>
                <a:srgbClr val="000000"/>
              </a:solidFill>
              <a:latin typeface="Arial"/>
            </a:endParaRPr>
          </a:p>
        </p:txBody>
      </p:sp>
      <p:pic>
        <p:nvPicPr>
          <p:cNvPr id="145" name="" descr=""/>
          <p:cNvPicPr/>
          <p:nvPr/>
        </p:nvPicPr>
        <p:blipFill>
          <a:blip r:embed="rId2"/>
          <a:stretch/>
        </p:blipFill>
        <p:spPr>
          <a:xfrm>
            <a:off x="1800000" y="3471120"/>
            <a:ext cx="8182080" cy="2828520"/>
          </a:xfrm>
          <a:prstGeom prst="rect">
            <a:avLst/>
          </a:prstGeom>
          <a:ln w="0">
            <a:noFill/>
          </a:ln>
        </p:spPr>
      </p:pic>
      <p:sp>
        <p:nvSpPr>
          <p:cNvPr id="3" name="PlaceHolder 2"/>
          <p:cNvSpPr>
            <a:spLocks noGrp="1"/>
          </p:cNvSpPr>
          <p:nvPr>
            <p:ph type="sldNum" idx="1"/>
          </p:nvPr>
        </p:nvSpPr>
        <p:spPr/>
        <p:txBody>
          <a:bodyPr/>
          <a:p>
            <a:fld id="{B9901676-7C8E-4F0B-A807-5F701A9A6E1A}"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6" name="PlaceHolder 1"/>
          <p:cNvSpPr>
            <a:spLocks noGrp="1"/>
          </p:cNvSpPr>
          <p:nvPr>
            <p:ph/>
          </p:nvPr>
        </p:nvSpPr>
        <p:spPr>
          <a:xfrm>
            <a:off x="770040" y="1825560"/>
            <a:ext cx="8769600" cy="12340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To return the MAX payload mass, we had to do a nested search.</a:t>
            </a:r>
            <a:endParaRPr b="0" lang="hu-HU" sz="2200" spc="-1" strike="noStrike">
              <a:solidFill>
                <a:srgbClr val="000000"/>
              </a:solidFill>
              <a:latin typeface="Arial"/>
            </a:endParaRPr>
          </a:p>
          <a:p>
            <a:pPr indent="0" defTabSz="914400">
              <a:lnSpc>
                <a:spcPct val="100000"/>
              </a:lnSpc>
              <a:spcBef>
                <a:spcPts val="1400"/>
              </a:spcBef>
              <a:buNone/>
              <a:tabLst>
                <a:tab algn="l" pos="0"/>
              </a:tabLst>
            </a:pPr>
            <a:endParaRPr b="0" lang="hu-HU" sz="2200" spc="-1" strike="noStrike">
              <a:solidFill>
                <a:srgbClr val="000000"/>
              </a:solidFill>
              <a:latin typeface="Arial"/>
            </a:endParaRPr>
          </a:p>
        </p:txBody>
      </p:sp>
      <p:sp>
        <p:nvSpPr>
          <p:cNvPr id="14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Boosters Carried Maximum Payload</a:t>
            </a:r>
            <a:endParaRPr b="0" lang="hu-HU" sz="4000" spc="-1" strike="noStrike">
              <a:solidFill>
                <a:srgbClr val="000000"/>
              </a:solidFill>
              <a:latin typeface="Arial"/>
            </a:endParaRPr>
          </a:p>
        </p:txBody>
      </p:sp>
      <p:pic>
        <p:nvPicPr>
          <p:cNvPr id="148" name="" descr=""/>
          <p:cNvPicPr/>
          <p:nvPr/>
        </p:nvPicPr>
        <p:blipFill>
          <a:blip r:embed="rId2"/>
          <a:stretch/>
        </p:blipFill>
        <p:spPr>
          <a:xfrm>
            <a:off x="9911520" y="1620000"/>
            <a:ext cx="1428120" cy="4228920"/>
          </a:xfrm>
          <a:prstGeom prst="rect">
            <a:avLst/>
          </a:prstGeom>
          <a:ln w="0">
            <a:noFill/>
          </a:ln>
        </p:spPr>
      </p:pic>
      <p:pic>
        <p:nvPicPr>
          <p:cNvPr id="149" name="" descr=""/>
          <p:cNvPicPr/>
          <p:nvPr/>
        </p:nvPicPr>
        <p:blipFill>
          <a:blip r:embed="rId3"/>
          <a:stretch/>
        </p:blipFill>
        <p:spPr>
          <a:xfrm>
            <a:off x="540000" y="2373840"/>
            <a:ext cx="9185760" cy="865800"/>
          </a:xfrm>
          <a:prstGeom prst="rect">
            <a:avLst/>
          </a:prstGeom>
          <a:ln w="0">
            <a:noFill/>
          </a:ln>
        </p:spPr>
      </p:pic>
      <p:sp>
        <p:nvSpPr>
          <p:cNvPr id="3" name="PlaceHolder 2"/>
          <p:cNvSpPr>
            <a:spLocks noGrp="1"/>
          </p:cNvSpPr>
          <p:nvPr>
            <p:ph type="sldNum" idx="1"/>
          </p:nvPr>
        </p:nvSpPr>
        <p:spPr/>
        <p:txBody>
          <a:bodyPr/>
          <a:p>
            <a:fld id="{AF9C912C-9D53-4585-83E7-10A9208ADF25}"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0" name="PlaceHolder 1"/>
          <p:cNvSpPr>
            <a:spLocks noGrp="1"/>
          </p:cNvSpPr>
          <p:nvPr>
            <p:ph/>
          </p:nvPr>
        </p:nvSpPr>
        <p:spPr>
          <a:xfrm>
            <a:off x="770040" y="1825560"/>
            <a:ext cx="10749600" cy="19540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ea typeface="Microsoft YaHei"/>
              </a:rPr>
              <a:t>This task required a conditional search to List the failed landing_outcomes in drone ship, their booster versions, and launch site names for in year 2015.</a:t>
            </a:r>
            <a:endParaRPr b="0" lang="hu-HU" sz="2200" spc="-1" strike="noStrike">
              <a:solidFill>
                <a:srgbClr val="000000"/>
              </a:solidFill>
              <a:latin typeface="Arial"/>
            </a:endParaRPr>
          </a:p>
        </p:txBody>
      </p:sp>
      <p:sp>
        <p:nvSpPr>
          <p:cNvPr id="15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2015 Launch Records</a:t>
            </a:r>
            <a:endParaRPr b="0" lang="hu-HU" sz="4000" spc="-1" strike="noStrike">
              <a:solidFill>
                <a:srgbClr val="000000"/>
              </a:solidFill>
              <a:latin typeface="Arial"/>
            </a:endParaRPr>
          </a:p>
        </p:txBody>
      </p:sp>
      <p:pic>
        <p:nvPicPr>
          <p:cNvPr id="152" name="" descr=""/>
          <p:cNvPicPr/>
          <p:nvPr/>
        </p:nvPicPr>
        <p:blipFill>
          <a:blip r:embed="rId2"/>
          <a:stretch/>
        </p:blipFill>
        <p:spPr>
          <a:xfrm>
            <a:off x="408240" y="3835800"/>
            <a:ext cx="11291400" cy="1614960"/>
          </a:xfrm>
          <a:prstGeom prst="rect">
            <a:avLst/>
          </a:prstGeom>
          <a:ln w="0">
            <a:noFill/>
          </a:ln>
        </p:spPr>
      </p:pic>
      <p:sp>
        <p:nvSpPr>
          <p:cNvPr id="3" name="PlaceHolder 2"/>
          <p:cNvSpPr>
            <a:spLocks noGrp="1"/>
          </p:cNvSpPr>
          <p:nvPr>
            <p:ph type="sldNum" idx="1"/>
          </p:nvPr>
        </p:nvSpPr>
        <p:spPr/>
        <p:txBody>
          <a:bodyPr/>
          <a:p>
            <a:fld id="{798AF1E9-1EC2-4FA7-824C-3C8C5F732757}"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3" name="PlaceHolder 1"/>
          <p:cNvSpPr>
            <a:spLocks noGrp="1"/>
          </p:cNvSpPr>
          <p:nvPr>
            <p:ph/>
          </p:nvPr>
        </p:nvSpPr>
        <p:spPr>
          <a:xfrm>
            <a:off x="770040" y="1825560"/>
            <a:ext cx="7149600" cy="303408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The results indicate that “No attempt” had the highest outcome, while “Precluded (drone ship” had the lowest with only a single case.</a:t>
            </a:r>
            <a:endParaRPr b="0" lang="hu-HU" sz="2200" spc="-1" strike="noStrike">
              <a:solidFill>
                <a:srgbClr val="000000"/>
              </a:solidFill>
              <a:latin typeface="Arial"/>
            </a:endParaRPr>
          </a:p>
          <a:p>
            <a:pPr indent="0" defTabSz="914400">
              <a:lnSpc>
                <a:spcPct val="100000"/>
              </a:lnSpc>
              <a:spcBef>
                <a:spcPts val="1400"/>
              </a:spcBef>
              <a:buNone/>
              <a:tabLst>
                <a:tab algn="l" pos="0"/>
              </a:tabLst>
            </a:pPr>
            <a:endParaRPr b="0" lang="hu-HU"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Abadi"/>
              </a:rPr>
              <a:t>To retrieve this data, we had to narrow down the query to a given time frame, and count the landing outcomes in a descending order.</a:t>
            </a:r>
            <a:endParaRPr b="0" lang="hu-HU" sz="2200" spc="-1" strike="noStrike">
              <a:solidFill>
                <a:srgbClr val="000000"/>
              </a:solidFill>
              <a:latin typeface="Arial"/>
            </a:endParaRPr>
          </a:p>
        </p:txBody>
      </p:sp>
      <p:sp>
        <p:nvSpPr>
          <p:cNvPr id="15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2222"/>
          </a:bodyPr>
          <a:p>
            <a:pPr defTabSz="914400">
              <a:lnSpc>
                <a:spcPct val="90000"/>
              </a:lnSpc>
            </a:pPr>
            <a:r>
              <a:rPr b="0" lang="en-US" sz="4000" spc="-1" strike="noStrike">
                <a:solidFill>
                  <a:srgbClr val="0b49cb"/>
                </a:solidFill>
                <a:latin typeface="Abadi"/>
                <a:ea typeface="IBM Plex Mono SemiBold"/>
              </a:rPr>
              <a:t>Rank Landing Outcomes Between 2010-06-04 and 2017-03-20</a:t>
            </a:r>
            <a:endParaRPr b="0" lang="hu-HU" sz="4000" spc="-1" strike="noStrike">
              <a:solidFill>
                <a:srgbClr val="000000"/>
              </a:solidFill>
              <a:latin typeface="Arial"/>
            </a:endParaRPr>
          </a:p>
        </p:txBody>
      </p:sp>
      <p:pic>
        <p:nvPicPr>
          <p:cNvPr id="155" name="" descr=""/>
          <p:cNvPicPr/>
          <p:nvPr/>
        </p:nvPicPr>
        <p:blipFill>
          <a:blip r:embed="rId2"/>
          <a:stretch/>
        </p:blipFill>
        <p:spPr>
          <a:xfrm>
            <a:off x="8280000" y="1735920"/>
            <a:ext cx="2914200" cy="3123720"/>
          </a:xfrm>
          <a:prstGeom prst="rect">
            <a:avLst/>
          </a:prstGeom>
          <a:ln w="0">
            <a:noFill/>
          </a:ln>
        </p:spPr>
      </p:pic>
      <p:pic>
        <p:nvPicPr>
          <p:cNvPr id="156" name="" descr=""/>
          <p:cNvPicPr/>
          <p:nvPr/>
        </p:nvPicPr>
        <p:blipFill>
          <a:blip r:embed="rId3"/>
          <a:stretch/>
        </p:blipFill>
        <p:spPr>
          <a:xfrm>
            <a:off x="360000" y="4914360"/>
            <a:ext cx="11159640" cy="279360"/>
          </a:xfrm>
          <a:prstGeom prst="rect">
            <a:avLst/>
          </a:prstGeom>
          <a:ln w="0">
            <a:noFill/>
          </a:ln>
        </p:spPr>
      </p:pic>
      <p:sp>
        <p:nvSpPr>
          <p:cNvPr id="3" name="PlaceHolder 2"/>
          <p:cNvSpPr>
            <a:spLocks noGrp="1"/>
          </p:cNvSpPr>
          <p:nvPr>
            <p:ph type="sldNum" idx="1"/>
          </p:nvPr>
        </p:nvSpPr>
        <p:spPr/>
        <p:txBody>
          <a:bodyPr/>
          <a:p>
            <a:fld id="{5B7574C7-8D8C-408F-9027-2641A105325D}"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7" name="TextBox 6"/>
          <p:cNvSpPr/>
          <p:nvPr/>
        </p:nvSpPr>
        <p:spPr>
          <a:xfrm>
            <a:off x="81144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3</a:t>
            </a:r>
            <a:endParaRPr b="0" lang="hu-HU"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8" name="PlaceHolder 1"/>
          <p:cNvSpPr>
            <a:spLocks noGrp="1"/>
          </p:cNvSpPr>
          <p:nvPr>
            <p:ph/>
          </p:nvPr>
        </p:nvSpPr>
        <p:spPr>
          <a:xfrm>
            <a:off x="8100000" y="1285560"/>
            <a:ext cx="3779640" cy="4114080"/>
          </a:xfrm>
          <a:prstGeom prst="rect">
            <a:avLst/>
          </a:prstGeom>
          <a:noFill/>
          <a:ln w="0">
            <a:noFill/>
          </a:ln>
        </p:spPr>
        <p:txBody>
          <a:bodyPr lIns="91440" rIns="91440" tIns="45720" bIns="45720" anchor="t">
            <a:normAutofit/>
          </a:bodyPr>
          <a:p>
            <a:pPr marL="432000" indent="0">
              <a:lnSpc>
                <a:spcPct val="90000"/>
              </a:lnSpc>
              <a:spcBef>
                <a:spcPts val="1417"/>
              </a:spcBef>
              <a:buNone/>
              <a:tabLst>
                <a:tab algn="l" pos="0"/>
              </a:tabLst>
            </a:pPr>
            <a:r>
              <a:rPr b="1" lang="en-US" sz="1400" spc="-1" strike="noStrike">
                <a:solidFill>
                  <a:schemeClr val="dk1"/>
                </a:solidFill>
                <a:latin typeface="Adabi"/>
              </a:rPr>
              <a:t>Near Equator</a:t>
            </a:r>
            <a:r>
              <a:rPr b="0" lang="en-US" sz="1400" spc="-1" strike="noStrike">
                <a:solidFill>
                  <a:schemeClr val="dk1"/>
                </a:solidFill>
                <a:latin typeface="Adabi"/>
              </a:rPr>
              <a:t>: the closer the launch site to the equator, the </a:t>
            </a:r>
            <a:r>
              <a:rPr b="1" lang="en-US" sz="1400" spc="-1" strike="noStrike">
                <a:solidFill>
                  <a:schemeClr val="dk1"/>
                </a:solidFill>
                <a:latin typeface="Adabi"/>
              </a:rPr>
              <a:t>easier</a:t>
            </a:r>
            <a:r>
              <a:rPr b="0" lang="en-US" sz="1400" spc="-1" strike="noStrike">
                <a:solidFill>
                  <a:schemeClr val="dk1"/>
                </a:solidFill>
                <a:latin typeface="Adabi"/>
              </a:rPr>
              <a:t>it is </a:t>
            </a:r>
            <a:r>
              <a:rPr b="1" lang="en-US" sz="1400" spc="-1" strike="noStrike">
                <a:solidFill>
                  <a:schemeClr val="dk1"/>
                </a:solidFill>
                <a:latin typeface="Adabi"/>
              </a:rPr>
              <a:t>to launch</a:t>
            </a:r>
            <a:r>
              <a:rPr b="0" lang="en-US" sz="1400" spc="-1" strike="noStrike">
                <a:solidFill>
                  <a:schemeClr val="dk1"/>
                </a:solidFill>
                <a:latin typeface="Adabi"/>
              </a:rPr>
              <a:t>to equatorial orbit, and the more help you get from Earth's rotation for a prograde orbit. Rockets launched from sites near the equator get an </a:t>
            </a:r>
            <a:r>
              <a:rPr b="1" lang="en-US" sz="1400" spc="-1" strike="noStrike">
                <a:solidFill>
                  <a:schemeClr val="dk1"/>
                </a:solidFill>
                <a:latin typeface="Adabi"/>
              </a:rPr>
              <a:t>additional natural boost</a:t>
            </a:r>
            <a:r>
              <a:rPr b="0" lang="en-US" sz="1400" spc="-1" strike="noStrike">
                <a:solidFill>
                  <a:schemeClr val="dk1"/>
                </a:solidFill>
                <a:latin typeface="Adabi"/>
              </a:rPr>
              <a:t>-due to the rotational speed of earth -that </a:t>
            </a:r>
            <a:r>
              <a:rPr b="1" lang="en-US" sz="1400" spc="-1" strike="noStrike">
                <a:solidFill>
                  <a:schemeClr val="dk1"/>
                </a:solidFill>
                <a:latin typeface="Adabi"/>
              </a:rPr>
              <a:t>helps save the cost</a:t>
            </a:r>
            <a:r>
              <a:rPr b="0" lang="en-US" sz="1400" spc="-1" strike="noStrike">
                <a:solidFill>
                  <a:schemeClr val="dk1"/>
                </a:solidFill>
                <a:latin typeface="Adabi"/>
              </a:rPr>
              <a:t>of putting in extra fuel and boosters.</a:t>
            </a:r>
            <a:endParaRPr b="0" lang="hu-HU" sz="1400" spc="-1" strike="noStrike">
              <a:solidFill>
                <a:srgbClr val="000000"/>
              </a:solidFill>
              <a:latin typeface="Arial"/>
            </a:endParaRPr>
          </a:p>
        </p:txBody>
      </p:sp>
      <p:sp>
        <p:nvSpPr>
          <p:cNvPr id="15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Site</a:t>
            </a:r>
            <a:endParaRPr b="0" lang="hu-HU" sz="4000" spc="-1" strike="noStrike">
              <a:solidFill>
                <a:srgbClr val="000000"/>
              </a:solidFill>
              <a:latin typeface="Arial"/>
            </a:endParaRPr>
          </a:p>
        </p:txBody>
      </p:sp>
      <p:pic>
        <p:nvPicPr>
          <p:cNvPr id="160" name="" descr=""/>
          <p:cNvPicPr/>
          <p:nvPr/>
        </p:nvPicPr>
        <p:blipFill>
          <a:blip r:embed="rId2"/>
          <a:stretch/>
        </p:blipFill>
        <p:spPr>
          <a:xfrm>
            <a:off x="180000" y="1285560"/>
            <a:ext cx="8459640" cy="5048280"/>
          </a:xfrm>
          <a:prstGeom prst="rect">
            <a:avLst/>
          </a:prstGeom>
          <a:ln w="0">
            <a:noFill/>
          </a:ln>
        </p:spPr>
      </p:pic>
      <p:sp>
        <p:nvSpPr>
          <p:cNvPr id="3" name="PlaceHolder 2"/>
          <p:cNvSpPr>
            <a:spLocks noGrp="1"/>
          </p:cNvSpPr>
          <p:nvPr>
            <p:ph type="sldNum" idx="1"/>
          </p:nvPr>
        </p:nvSpPr>
        <p:spPr/>
        <p:txBody>
          <a:bodyPr/>
          <a:p>
            <a:fld id="{BF601366-2126-4D2A-A602-AA795B320738}"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1" name="PlaceHolder 1"/>
          <p:cNvSpPr>
            <a:spLocks noGrp="1"/>
          </p:cNvSpPr>
          <p:nvPr>
            <p:ph/>
          </p:nvPr>
        </p:nvSpPr>
        <p:spPr>
          <a:xfrm>
            <a:off x="770040" y="1825560"/>
            <a:ext cx="4269600" cy="42940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endParaRPr b="0" lang="hu-HU" sz="2200" spc="-1" strike="noStrike">
              <a:solidFill>
                <a:srgbClr val="000000"/>
              </a:solidFill>
              <a:latin typeface="Arial"/>
            </a:endParaRPr>
          </a:p>
          <a:p>
            <a:pPr indent="0" defTabSz="914400">
              <a:lnSpc>
                <a:spcPct val="90000"/>
              </a:lnSpc>
              <a:spcAft>
                <a:spcPts val="1290"/>
              </a:spcAft>
              <a:buNone/>
              <a:tabLst>
                <a:tab algn="l" pos="0"/>
              </a:tabLst>
            </a:pPr>
            <a:r>
              <a:rPr b="1" lang="en-US" sz="1800" spc="-1" strike="noStrike">
                <a:solidFill>
                  <a:srgbClr val="000000"/>
                </a:solidFill>
                <a:latin typeface="Adabi"/>
                <a:ea typeface="Calibri"/>
              </a:rPr>
              <a:t>Outcomes</a:t>
            </a:r>
            <a:r>
              <a:rPr b="0" lang="en-US" sz="1800" spc="-1" strike="noStrike">
                <a:solidFill>
                  <a:srgbClr val="000000"/>
                </a:solidFill>
                <a:latin typeface="Adabi"/>
                <a:ea typeface="Calibri"/>
              </a:rPr>
              <a:t>: </a:t>
            </a:r>
            <a:endParaRPr b="0" lang="hu-HU" sz="1800" spc="-1" strike="noStrike">
              <a:solidFill>
                <a:srgbClr val="000000"/>
              </a:solidFill>
              <a:latin typeface="Arial"/>
            </a:endParaRPr>
          </a:p>
          <a:p>
            <a:pPr indent="0" defTabSz="914400">
              <a:lnSpc>
                <a:spcPct val="90000"/>
              </a:lnSpc>
              <a:spcAft>
                <a:spcPts val="1290"/>
              </a:spcAft>
              <a:buNone/>
              <a:tabLst>
                <a:tab algn="l" pos="0"/>
              </a:tabLst>
            </a:pPr>
            <a:r>
              <a:rPr b="0" lang="en-US" sz="1800" spc="-1" strike="noStrike">
                <a:solidFill>
                  <a:srgbClr val="000000"/>
                </a:solidFill>
                <a:latin typeface="Adabi"/>
                <a:ea typeface="Arial;Arial"/>
              </a:rPr>
              <a:t>•</a:t>
            </a:r>
            <a:r>
              <a:rPr b="0" lang="en-US" sz="1800" spc="-1" strike="noStrike">
                <a:solidFill>
                  <a:srgbClr val="000000"/>
                </a:solidFill>
                <a:latin typeface="Adabi"/>
                <a:ea typeface="Calibri"/>
              </a:rPr>
              <a:t>Green</a:t>
            </a:r>
            <a:r>
              <a:rPr b="1" lang="en-US" sz="1800" spc="-1" strike="noStrike">
                <a:solidFill>
                  <a:srgbClr val="000000"/>
                </a:solidFill>
                <a:latin typeface="Adabi"/>
                <a:ea typeface="Calibri"/>
              </a:rPr>
              <a:t> </a:t>
            </a:r>
            <a:r>
              <a:rPr b="0" lang="en-US" sz="1800" spc="-1" strike="noStrike">
                <a:solidFill>
                  <a:srgbClr val="000000"/>
                </a:solidFill>
                <a:latin typeface="Adabi"/>
                <a:ea typeface="Calibri"/>
              </a:rPr>
              <a:t>markers for successful launches</a:t>
            </a:r>
            <a:endParaRPr b="0" lang="hu-HU" sz="1800" spc="-1" strike="noStrike">
              <a:solidFill>
                <a:srgbClr val="000000"/>
              </a:solidFill>
              <a:latin typeface="Arial"/>
            </a:endParaRPr>
          </a:p>
          <a:p>
            <a:pPr indent="0" defTabSz="914400">
              <a:lnSpc>
                <a:spcPct val="90000"/>
              </a:lnSpc>
              <a:spcAft>
                <a:spcPts val="1290"/>
              </a:spcAft>
              <a:buNone/>
              <a:tabLst>
                <a:tab algn="l" pos="0"/>
              </a:tabLst>
            </a:pPr>
            <a:r>
              <a:rPr b="0" lang="en-US" sz="1800" spc="-1" strike="noStrike">
                <a:solidFill>
                  <a:srgbClr val="000000"/>
                </a:solidFill>
                <a:latin typeface="Adabi"/>
                <a:ea typeface="Arial;Arial"/>
              </a:rPr>
              <a:t>•</a:t>
            </a:r>
            <a:r>
              <a:rPr b="0" lang="en-US" sz="1800" spc="-1" strike="noStrike">
                <a:solidFill>
                  <a:srgbClr val="000000"/>
                </a:solidFill>
                <a:latin typeface="Adabi"/>
                <a:ea typeface="Calibri"/>
              </a:rPr>
              <a:t>Red</a:t>
            </a:r>
            <a:r>
              <a:rPr b="1" lang="en-US" sz="1800" spc="-1" strike="noStrike">
                <a:solidFill>
                  <a:srgbClr val="000000"/>
                </a:solidFill>
                <a:latin typeface="Adabi"/>
                <a:ea typeface="Calibri"/>
              </a:rPr>
              <a:t> </a:t>
            </a:r>
            <a:r>
              <a:rPr b="0" lang="en-US" sz="1800" spc="-1" strike="noStrike">
                <a:solidFill>
                  <a:srgbClr val="000000"/>
                </a:solidFill>
                <a:latin typeface="Adabi"/>
                <a:ea typeface="Calibri"/>
              </a:rPr>
              <a:t>markers for unsuccessful launches</a:t>
            </a:r>
            <a:endParaRPr b="0" lang="hu-HU" sz="1800" spc="-1" strike="noStrike">
              <a:solidFill>
                <a:srgbClr val="000000"/>
              </a:solidFill>
              <a:latin typeface="Arial"/>
            </a:endParaRPr>
          </a:p>
          <a:p>
            <a:pPr indent="0" defTabSz="914400">
              <a:lnSpc>
                <a:spcPct val="90000"/>
              </a:lnSpc>
              <a:spcAft>
                <a:spcPts val="1290"/>
              </a:spcAft>
              <a:buNone/>
              <a:tabLst>
                <a:tab algn="l" pos="0"/>
              </a:tabLst>
            </a:pPr>
            <a:r>
              <a:rPr b="0" lang="en-US" sz="1800" spc="-1" strike="noStrike">
                <a:solidFill>
                  <a:srgbClr val="000000"/>
                </a:solidFill>
                <a:latin typeface="Adabi"/>
                <a:ea typeface="Arial;Arial"/>
              </a:rPr>
              <a:t>•</a:t>
            </a:r>
            <a:r>
              <a:rPr b="0" lang="en-US" sz="1800" spc="-1" strike="noStrike">
                <a:solidFill>
                  <a:srgbClr val="000000"/>
                </a:solidFill>
                <a:latin typeface="Adabi"/>
                <a:ea typeface="Calibri"/>
              </a:rPr>
              <a:t>Launch site </a:t>
            </a:r>
            <a:r>
              <a:rPr b="1" lang="en-US" sz="1800" spc="-1" strike="noStrike">
                <a:solidFill>
                  <a:srgbClr val="000000"/>
                </a:solidFill>
                <a:latin typeface="Adabi"/>
                <a:ea typeface="Calibri"/>
              </a:rPr>
              <a:t>CCAFS SLC-40 </a:t>
            </a:r>
            <a:r>
              <a:rPr b="0" lang="en-US" sz="1800" spc="-1" strike="noStrike">
                <a:solidFill>
                  <a:srgbClr val="000000"/>
                </a:solidFill>
                <a:latin typeface="Adabi"/>
                <a:ea typeface="Calibri"/>
              </a:rPr>
              <a:t>has a 10/33 or about 30% success rate</a:t>
            </a:r>
            <a:endParaRPr b="0" lang="hu-HU" sz="1800" spc="-1" strike="noStrike">
              <a:solidFill>
                <a:srgbClr val="000000"/>
              </a:solidFill>
              <a:latin typeface="Arial"/>
            </a:endParaRPr>
          </a:p>
        </p:txBody>
      </p:sp>
      <p:sp>
        <p:nvSpPr>
          <p:cNvPr id="16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Outcome</a:t>
            </a:r>
            <a:endParaRPr b="0" lang="hu-HU" sz="4000" spc="-1" strike="noStrike">
              <a:solidFill>
                <a:srgbClr val="000000"/>
              </a:solidFill>
              <a:latin typeface="Arial"/>
            </a:endParaRPr>
          </a:p>
        </p:txBody>
      </p:sp>
      <p:pic>
        <p:nvPicPr>
          <p:cNvPr id="163" name="" descr=""/>
          <p:cNvPicPr/>
          <p:nvPr/>
        </p:nvPicPr>
        <p:blipFill>
          <a:blip r:embed="rId2"/>
          <a:stretch/>
        </p:blipFill>
        <p:spPr>
          <a:xfrm>
            <a:off x="5168160" y="1800000"/>
            <a:ext cx="5991480" cy="3860280"/>
          </a:xfrm>
          <a:prstGeom prst="rect">
            <a:avLst/>
          </a:prstGeom>
          <a:ln w="0">
            <a:noFill/>
          </a:ln>
        </p:spPr>
      </p:pic>
      <p:sp>
        <p:nvSpPr>
          <p:cNvPr id="3" name="PlaceHolder 2"/>
          <p:cNvSpPr>
            <a:spLocks noGrp="1"/>
          </p:cNvSpPr>
          <p:nvPr>
            <p:ph type="sldNum" idx="1"/>
          </p:nvPr>
        </p:nvSpPr>
        <p:spPr/>
        <p:txBody>
          <a:bodyPr/>
          <a:p>
            <a:fld id="{EDD08E50-8ED4-4962-B43E-A6DBE7BF5F9C}"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PlaceHolder 1"/>
          <p:cNvSpPr>
            <a:spLocks noGrp="1"/>
          </p:cNvSpPr>
          <p:nvPr>
            <p:ph/>
          </p:nvPr>
        </p:nvSpPr>
        <p:spPr>
          <a:xfrm>
            <a:off x="770040" y="1440000"/>
            <a:ext cx="3369600" cy="4319640"/>
          </a:xfrm>
          <a:prstGeom prst="rect">
            <a:avLst/>
          </a:prstGeom>
          <a:noFill/>
          <a:ln w="0">
            <a:noFill/>
          </a:ln>
        </p:spPr>
        <p:txBody>
          <a:bodyPr lIns="91440" rIns="91440" tIns="45720" bIns="45720" anchor="t">
            <a:normAutofit/>
          </a:bodyPr>
          <a:p>
            <a:pPr indent="0" defTabSz="914400">
              <a:lnSpc>
                <a:spcPct val="90000"/>
              </a:lnSpc>
              <a:spcAft>
                <a:spcPts val="1290"/>
              </a:spcAft>
              <a:buNone/>
              <a:tabLst>
                <a:tab algn="l" pos="0"/>
              </a:tabLst>
            </a:pPr>
            <a:endParaRPr b="0" lang="hu-HU" sz="2000" spc="-1" strike="noStrike">
              <a:solidFill>
                <a:srgbClr val="000000"/>
              </a:solidFill>
              <a:latin typeface="Arial"/>
            </a:endParaRPr>
          </a:p>
          <a:p>
            <a:pPr indent="0" defTabSz="914400">
              <a:lnSpc>
                <a:spcPct val="90000"/>
              </a:lnSpc>
              <a:spcAft>
                <a:spcPts val="1290"/>
              </a:spcAft>
              <a:buNone/>
              <a:tabLst>
                <a:tab algn="l" pos="0"/>
              </a:tabLst>
            </a:pPr>
            <a:r>
              <a:rPr b="0" lang="en-US" sz="2000" spc="-1" strike="noStrike">
                <a:solidFill>
                  <a:schemeClr val="accent3">
                    <a:lumMod val="25000"/>
                  </a:schemeClr>
                </a:solidFill>
                <a:latin typeface="Abadi"/>
                <a:ea typeface="Microsoft YaHei"/>
              </a:rPr>
              <a:t>On this map we can see how close proximity is the </a:t>
            </a:r>
            <a:r>
              <a:rPr b="0" lang="en-US" sz="2000" spc="-1" strike="noStrike">
                <a:solidFill>
                  <a:schemeClr val="accent3">
                    <a:lumMod val="25000"/>
                  </a:schemeClr>
                </a:solidFill>
                <a:latin typeface="Adabi"/>
                <a:ea typeface="Calibri"/>
              </a:rPr>
              <a:t>CCAFS SLC-40 launch site to the coast line, railway and higway.</a:t>
            </a:r>
            <a:endParaRPr b="0" lang="hu-HU" sz="2000" spc="-1" strike="noStrike">
              <a:solidFill>
                <a:srgbClr val="000000"/>
              </a:solidFill>
              <a:latin typeface="Arial"/>
            </a:endParaRPr>
          </a:p>
        </p:txBody>
      </p:sp>
      <p:sp>
        <p:nvSpPr>
          <p:cNvPr id="16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Distance to Proximity</a:t>
            </a:r>
            <a:endParaRPr b="0" lang="hu-HU" sz="4000" spc="-1" strike="noStrike">
              <a:solidFill>
                <a:srgbClr val="000000"/>
              </a:solidFill>
              <a:latin typeface="Arial"/>
            </a:endParaRPr>
          </a:p>
        </p:txBody>
      </p:sp>
      <p:pic>
        <p:nvPicPr>
          <p:cNvPr id="166" name="" descr=""/>
          <p:cNvPicPr/>
          <p:nvPr/>
        </p:nvPicPr>
        <p:blipFill>
          <a:blip r:embed="rId2"/>
          <a:stretch/>
        </p:blipFill>
        <p:spPr>
          <a:xfrm>
            <a:off x="4237560" y="1440000"/>
            <a:ext cx="7102080" cy="4499640"/>
          </a:xfrm>
          <a:prstGeom prst="rect">
            <a:avLst/>
          </a:prstGeom>
          <a:ln w="0">
            <a:noFill/>
          </a:ln>
        </p:spPr>
      </p:pic>
      <p:sp>
        <p:nvSpPr>
          <p:cNvPr id="3" name="PlaceHolder 2"/>
          <p:cNvSpPr>
            <a:spLocks noGrp="1"/>
          </p:cNvSpPr>
          <p:nvPr>
            <p:ph type="sldNum" idx="1"/>
          </p:nvPr>
        </p:nvSpPr>
        <p:spPr/>
        <p:txBody>
          <a:bodyPr/>
          <a:p>
            <a:fld id="{1F39741E-18F3-4C39-B688-C5C4BA307B88}"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7" name="TextBox 1"/>
          <p:cNvSpPr/>
          <p:nvPr/>
        </p:nvSpPr>
        <p:spPr>
          <a:xfrm>
            <a:off x="81144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4</a:t>
            </a:r>
            <a:endParaRPr b="0" lang="hu-HU"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7" name="PlaceHolder 1"/>
          <p:cNvSpPr>
            <a:spLocks noGrp="1"/>
          </p:cNvSpPr>
          <p:nvPr>
            <p:ph type="sldNum" idx="39"/>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pc="-1" strike="noStrike">
                <a:solidFill>
                  <a:srgbClr val="1c7ddb"/>
                </a:solidFill>
                <a:latin typeface="Abadi"/>
              </a:defRPr>
            </a:lvl1pPr>
          </a:lstStyle>
          <a:p>
            <a:pPr indent="0" algn="r" defTabSz="914400">
              <a:lnSpc>
                <a:spcPct val="100000"/>
              </a:lnSpc>
              <a:spcAft>
                <a:spcPts val="601"/>
              </a:spcAft>
              <a:buNone/>
              <a:tabLst>
                <a:tab algn="l" pos="0"/>
              </a:tabLst>
            </a:pPr>
            <a:fld id="{74A29226-0914-43DD-B8D8-8B976B5604B0}" type="slidenum">
              <a:rPr b="0" lang="en-US" sz="1600" spc="-1" strike="noStrike">
                <a:solidFill>
                  <a:srgbClr val="1c7ddb"/>
                </a:solidFill>
                <a:latin typeface="Abadi"/>
              </a:rPr>
              <a:t>4</a:t>
            </a:fld>
            <a:endParaRPr b="0" lang="hu-HU" sz="1600" spc="-1" strike="noStrike">
              <a:solidFill>
                <a:srgbClr val="000000"/>
              </a:solidFill>
              <a:latin typeface="Times New Roman"/>
            </a:endParaRPr>
          </a:p>
        </p:txBody>
      </p:sp>
      <p:sp>
        <p:nvSpPr>
          <p:cNvPr id="68" name="Title 1"/>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Introduction</a:t>
            </a:r>
            <a:endParaRPr b="0" lang="hu-HU" sz="4000" spc="-1" strike="noStrike">
              <a:solidFill>
                <a:srgbClr val="000000"/>
              </a:solidFill>
              <a:latin typeface="Arial"/>
            </a:endParaRPr>
          </a:p>
        </p:txBody>
      </p:sp>
      <p:sp>
        <p:nvSpPr>
          <p:cNvPr id="69" name="Content Placeholder 2"/>
          <p:cNvSpPr/>
          <p:nvPr/>
        </p:nvSpPr>
        <p:spPr>
          <a:xfrm>
            <a:off x="958680" y="1440000"/>
            <a:ext cx="10380960" cy="4319640"/>
          </a:xfrm>
          <a:prstGeom prst="rect">
            <a:avLst/>
          </a:prstGeom>
          <a:noFill/>
          <a:ln w="0">
            <a:noFill/>
          </a:ln>
        </p:spPr>
        <p:style>
          <a:lnRef idx="0"/>
          <a:fillRef idx="0"/>
          <a:effectRef idx="0"/>
          <a:fontRef idx="minor"/>
        </p:style>
        <p:txBody>
          <a:bodyPr lIns="90000" rIns="90000" tIns="45000" bIns="45000" anchor="t">
            <a:normAutofit fontScale="98333" lnSpcReduction="10000"/>
          </a:bodyPr>
          <a:p>
            <a:pPr marL="228600" indent="-228600" defTabSz="914400">
              <a:lnSpc>
                <a:spcPct val="90000"/>
              </a:lnSpc>
              <a:spcBef>
                <a:spcPts val="1191"/>
              </a:spcBef>
              <a:spcAft>
                <a:spcPts val="992"/>
              </a:spcAft>
              <a:buClr>
                <a:srgbClr val="292929"/>
              </a:buClr>
              <a:buFont typeface="Arial"/>
              <a:buChar char="•"/>
            </a:pPr>
            <a:r>
              <a:rPr b="1" lang="en-US" sz="1600" spc="-1" strike="noStrike">
                <a:solidFill>
                  <a:schemeClr val="accent3">
                    <a:lumMod val="25000"/>
                  </a:schemeClr>
                </a:solidFill>
                <a:latin typeface="Abadi"/>
              </a:rPr>
              <a:t>Background </a:t>
            </a:r>
            <a:endParaRPr b="0" lang="hu-HU" sz="1600" spc="-1" strike="noStrike">
              <a:solidFill>
                <a:srgbClr val="000000"/>
              </a:solidFill>
              <a:latin typeface="Arial"/>
            </a:endParaRPr>
          </a:p>
          <a:p>
            <a:pPr marL="228600" indent="-228600" defTabSz="914400">
              <a:lnSpc>
                <a:spcPct val="90000"/>
              </a:lnSpc>
              <a:spcBef>
                <a:spcPts val="1191"/>
              </a:spcBef>
              <a:spcAft>
                <a:spcPts val="992"/>
              </a:spcAft>
              <a:buClr>
                <a:srgbClr val="292929"/>
              </a:buClr>
              <a:buFont typeface="Arial"/>
              <a:buChar char="•"/>
            </a:pPr>
            <a:r>
              <a:rPr b="0" lang="en-US" sz="1600" spc="-1" strike="noStrike">
                <a:solidFill>
                  <a:schemeClr val="accent3">
                    <a:lumMod val="25000"/>
                  </a:schemeClr>
                </a:solidFill>
                <a:latin typeface="Abadi"/>
              </a:rPr>
              <a:t>SpaceX has transformed spaceflight by making it more accessible and cost-effective, achieving milestones such as resupplying the International Space Station, deploying the Starlink satellite constellation, and conducting crewed missions. The cornerstone of this affordability is the Falcon 9’s reusable first stage, which reduces launch costs to approximately $62 million—versus $165 million or more for competitors unable to recover their boosters. Accurately predicting first-stage landing success is critical for estimating total mission costs and enabling competitive pricing in the commercial launch market.</a:t>
            </a:r>
            <a:endParaRPr b="0" lang="hu-HU" sz="1600" spc="-1" strike="noStrike">
              <a:solidFill>
                <a:srgbClr val="000000"/>
              </a:solidFill>
              <a:latin typeface="Arial"/>
            </a:endParaRPr>
          </a:p>
          <a:p>
            <a:pPr defTabSz="914400">
              <a:lnSpc>
                <a:spcPct val="90000"/>
              </a:lnSpc>
              <a:spcBef>
                <a:spcPts val="1191"/>
              </a:spcBef>
              <a:spcAft>
                <a:spcPts val="992"/>
              </a:spcAft>
            </a:pPr>
            <a:endParaRPr b="0" lang="hu-HU" sz="1400" spc="-1" strike="noStrike">
              <a:solidFill>
                <a:srgbClr val="000000"/>
              </a:solidFill>
              <a:latin typeface="Arial"/>
            </a:endParaRPr>
          </a:p>
          <a:p>
            <a:pPr marL="228600" indent="-228600" defTabSz="914400">
              <a:lnSpc>
                <a:spcPct val="90000"/>
              </a:lnSpc>
              <a:spcBef>
                <a:spcPts val="1191"/>
              </a:spcBef>
              <a:spcAft>
                <a:spcPts val="992"/>
              </a:spcAft>
              <a:buClr>
                <a:srgbClr val="292929"/>
              </a:buClr>
              <a:buFont typeface="Arial"/>
              <a:buChar char="•"/>
            </a:pPr>
            <a:r>
              <a:rPr b="1" lang="en-US" sz="1600" spc="-1" strike="noStrike">
                <a:solidFill>
                  <a:schemeClr val="accent3">
                    <a:lumMod val="25000"/>
                  </a:schemeClr>
                </a:solidFill>
                <a:latin typeface="Abadi"/>
              </a:rPr>
              <a:t>Explore</a:t>
            </a:r>
            <a:endParaRPr b="0" lang="hu-HU" sz="1600" spc="-1" strike="noStrike">
              <a:solidFill>
                <a:srgbClr val="000000"/>
              </a:solidFill>
              <a:latin typeface="Arial"/>
            </a:endParaRPr>
          </a:p>
          <a:p>
            <a:pPr marL="228600" indent="-228600" defTabSz="914400">
              <a:lnSpc>
                <a:spcPct val="90000"/>
              </a:lnSpc>
              <a:spcBef>
                <a:spcPts val="57"/>
              </a:spcBef>
              <a:buClr>
                <a:srgbClr val="292929"/>
              </a:buClr>
              <a:buFont typeface="Arial"/>
              <a:buChar char="•"/>
            </a:pPr>
            <a:r>
              <a:rPr b="0" lang="en-US" sz="1600" spc="-1" strike="noStrike">
                <a:solidFill>
                  <a:schemeClr val="accent3">
                    <a:lumMod val="25000"/>
                  </a:schemeClr>
                </a:solidFill>
                <a:latin typeface="Abadi"/>
              </a:rPr>
              <a:t>The influence of payload mass, launch site, flight number, and orbit type on first-stage landing success</a:t>
            </a:r>
            <a:endParaRPr b="0" lang="hu-HU" sz="1600" spc="-1" strike="noStrike">
              <a:solidFill>
                <a:srgbClr val="000000"/>
              </a:solidFill>
              <a:latin typeface="Arial"/>
            </a:endParaRPr>
          </a:p>
          <a:p>
            <a:pPr marL="228600" indent="-228600" defTabSz="914400">
              <a:lnSpc>
                <a:spcPct val="90000"/>
              </a:lnSpc>
              <a:spcBef>
                <a:spcPts val="57"/>
              </a:spcBef>
              <a:buClr>
                <a:srgbClr val="292929"/>
              </a:buClr>
              <a:buFont typeface="Arial"/>
              <a:buChar char="•"/>
            </a:pPr>
            <a:r>
              <a:rPr b="0" lang="en-US" sz="1600" spc="-1" strike="noStrike">
                <a:solidFill>
                  <a:schemeClr val="accent3">
                    <a:lumMod val="25000"/>
                  </a:schemeClr>
                </a:solidFill>
                <a:latin typeface="Abadi"/>
              </a:rPr>
              <a:t>The evolution of landing success rates over time</a:t>
            </a:r>
            <a:endParaRPr b="0" lang="hu-HU" sz="1600" spc="-1" strike="noStrike">
              <a:solidFill>
                <a:srgbClr val="000000"/>
              </a:solidFill>
              <a:latin typeface="Arial"/>
            </a:endParaRPr>
          </a:p>
          <a:p>
            <a:pPr marL="228600" indent="-228600" defTabSz="914400">
              <a:lnSpc>
                <a:spcPct val="90000"/>
              </a:lnSpc>
              <a:spcBef>
                <a:spcPts val="57"/>
              </a:spcBef>
              <a:buClr>
                <a:srgbClr val="292929"/>
              </a:buClr>
              <a:buFont typeface="Arial"/>
              <a:buChar char="•"/>
            </a:pPr>
            <a:r>
              <a:rPr b="0" lang="en-US" sz="1600" spc="-1" strike="noStrike">
                <a:solidFill>
                  <a:schemeClr val="accent3">
                    <a:lumMod val="25000"/>
                  </a:schemeClr>
                </a:solidFill>
                <a:latin typeface="Abadi"/>
              </a:rPr>
              <a:t>The most accurate machine learning model for binary classification of landing outcomes</a:t>
            </a:r>
            <a:endParaRPr b="0" lang="hu-HU" sz="1600" spc="-1" strike="noStrike">
              <a:solidFill>
                <a:srgbClr val="000000"/>
              </a:solidFill>
              <a:latin typeface="Arial"/>
            </a:endParaRPr>
          </a:p>
          <a:p>
            <a:pPr marL="228600" indent="-228600" defTabSz="914400">
              <a:lnSpc>
                <a:spcPct val="90000"/>
              </a:lnSpc>
              <a:spcBef>
                <a:spcPts val="57"/>
              </a:spcBef>
              <a:buClr>
                <a:srgbClr val="292929"/>
              </a:buClr>
              <a:buFont typeface="Arial"/>
              <a:buChar char="•"/>
            </a:pPr>
            <a:r>
              <a:rPr b="0" lang="en-US" sz="1600" spc="-1" strike="noStrike">
                <a:solidFill>
                  <a:schemeClr val="accent3">
                    <a:lumMod val="25000"/>
                  </a:schemeClr>
                </a:solidFill>
                <a:latin typeface="Abadi"/>
              </a:rPr>
              <a:t>Using public SpaceX data, this analysis delivers actionable insights to forecast reusability and optimize launch economics.</a:t>
            </a:r>
            <a:endParaRPr b="0" lang="hu-HU" sz="1600" spc="-1" strike="noStrike">
              <a:solidFill>
                <a:srgbClr val="000000"/>
              </a:solidFill>
              <a:latin typeface="Arial"/>
            </a:endParaRPr>
          </a:p>
          <a:p>
            <a:pPr defTabSz="914400">
              <a:lnSpc>
                <a:spcPct val="90000"/>
              </a:lnSpc>
              <a:spcBef>
                <a:spcPts val="1191"/>
              </a:spcBef>
              <a:spcAft>
                <a:spcPts val="992"/>
              </a:spcAft>
            </a:pPr>
            <a:endParaRPr b="0" lang="hu-HU"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8" name="PlaceHolder 1"/>
          <p:cNvSpPr>
            <a:spLocks noGrp="1"/>
          </p:cNvSpPr>
          <p:nvPr>
            <p:ph/>
          </p:nvPr>
        </p:nvSpPr>
        <p:spPr>
          <a:xfrm>
            <a:off x="770040" y="1825560"/>
            <a:ext cx="9744840" cy="4350600"/>
          </a:xfrm>
          <a:prstGeom prst="rect">
            <a:avLst/>
          </a:prstGeom>
          <a:noFill/>
          <a:ln w="0">
            <a:noFill/>
          </a:ln>
        </p:spPr>
        <p:txBody>
          <a:bodyPr lIns="91440" rIns="91440" tIns="45720" bIns="45720" anchor="t">
            <a:normAutofit/>
          </a:bodyPr>
          <a:p>
            <a:pPr indent="0">
              <a:lnSpc>
                <a:spcPct val="90000"/>
              </a:lnSpc>
              <a:spcBef>
                <a:spcPts val="1417"/>
              </a:spcBef>
              <a:buNone/>
              <a:tabLst>
                <a:tab algn="l" pos="0"/>
              </a:tabLst>
            </a:pPr>
            <a:r>
              <a:rPr b="1" lang="en-US" sz="1600" spc="-1" strike="noStrike">
                <a:solidFill>
                  <a:schemeClr val="accent3">
                    <a:lumMod val="25000"/>
                  </a:schemeClr>
                </a:solidFill>
                <a:latin typeface="Abadi"/>
              </a:rPr>
              <a:t>Success as Percent of Total</a:t>
            </a:r>
            <a:endParaRPr b="0" lang="hu-HU" sz="1600" spc="-1" strike="noStrike">
              <a:solidFill>
                <a:srgbClr val="000000"/>
              </a:solidFill>
              <a:latin typeface="Arial"/>
            </a:endParaRPr>
          </a:p>
          <a:p>
            <a:pPr marL="432000" indent="-324000">
              <a:lnSpc>
                <a:spcPct val="90000"/>
              </a:lnSpc>
              <a:spcBef>
                <a:spcPts val="1417"/>
              </a:spcBef>
              <a:buClr>
                <a:srgbClr val="000000"/>
              </a:buClr>
              <a:buSzPct val="45000"/>
              <a:buFont typeface="Symbol" charset="2"/>
              <a:buChar char=""/>
              <a:tabLst>
                <a:tab algn="l" pos="0"/>
              </a:tabLst>
            </a:pPr>
            <a:r>
              <a:rPr b="0" lang="en-US" sz="1600" spc="-1" strike="noStrike">
                <a:solidFill>
                  <a:schemeClr val="accent3">
                    <a:lumMod val="25000"/>
                  </a:schemeClr>
                </a:solidFill>
                <a:latin typeface="Abadi"/>
              </a:rPr>
              <a:t>KSC LC-39A has the most successful launches amongst launch sites (41.2%)</a:t>
            </a:r>
            <a:endParaRPr b="0" lang="hu-HU" sz="1600" spc="-1" strike="noStrike">
              <a:solidFill>
                <a:srgbClr val="000000"/>
              </a:solidFill>
              <a:latin typeface="Arial"/>
            </a:endParaRPr>
          </a:p>
        </p:txBody>
      </p:sp>
      <p:sp>
        <p:nvSpPr>
          <p:cNvPr id="16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Success by Site Location</a:t>
            </a:r>
            <a:endParaRPr b="0" lang="hu-HU" sz="4000" spc="-1" strike="noStrike">
              <a:solidFill>
                <a:srgbClr val="000000"/>
              </a:solidFill>
              <a:latin typeface="Arial"/>
            </a:endParaRPr>
          </a:p>
        </p:txBody>
      </p:sp>
      <p:pic>
        <p:nvPicPr>
          <p:cNvPr id="170" name="" descr=""/>
          <p:cNvPicPr/>
          <p:nvPr/>
        </p:nvPicPr>
        <p:blipFill>
          <a:blip r:embed="rId2"/>
          <a:stretch/>
        </p:blipFill>
        <p:spPr>
          <a:xfrm>
            <a:off x="1260000" y="2652480"/>
            <a:ext cx="9700920" cy="3467160"/>
          </a:xfrm>
          <a:prstGeom prst="rect">
            <a:avLst/>
          </a:prstGeom>
          <a:ln w="0">
            <a:noFill/>
          </a:ln>
        </p:spPr>
      </p:pic>
      <p:sp>
        <p:nvSpPr>
          <p:cNvPr id="3" name="PlaceHolder 2"/>
          <p:cNvSpPr>
            <a:spLocks noGrp="1"/>
          </p:cNvSpPr>
          <p:nvPr>
            <p:ph type="sldNum" idx="1"/>
          </p:nvPr>
        </p:nvSpPr>
        <p:spPr/>
        <p:txBody>
          <a:bodyPr/>
          <a:p>
            <a:fld id="{41A77634-8466-43B5-8703-5FAA46B7F6B0}"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1" name="PlaceHolder 1"/>
          <p:cNvSpPr>
            <a:spLocks noGrp="1"/>
          </p:cNvSpPr>
          <p:nvPr>
            <p:ph/>
          </p:nvPr>
        </p:nvSpPr>
        <p:spPr>
          <a:xfrm>
            <a:off x="734040" y="1440000"/>
            <a:ext cx="10550880" cy="4350600"/>
          </a:xfrm>
          <a:prstGeom prst="rect">
            <a:avLst/>
          </a:prstGeom>
          <a:noFill/>
          <a:ln w="0">
            <a:noFill/>
          </a:ln>
        </p:spPr>
        <p:txBody>
          <a:bodyPr lIns="91440" rIns="91440" tIns="45720" bIns="45720" anchor="t">
            <a:normAutofit/>
          </a:bodyPr>
          <a:p>
            <a:pPr indent="0" defTabSz="914400">
              <a:lnSpc>
                <a:spcPct val="90000"/>
              </a:lnSpc>
              <a:spcBef>
                <a:spcPts val="1417"/>
              </a:spcBef>
              <a:buNone/>
              <a:tabLst>
                <a:tab algn="l" pos="0"/>
              </a:tabLst>
            </a:pPr>
            <a:r>
              <a:rPr b="1" lang="en-US" sz="1600" spc="-1" strike="noStrike">
                <a:solidFill>
                  <a:schemeClr val="accent3">
                    <a:lumMod val="25000"/>
                  </a:schemeClr>
                </a:solidFill>
                <a:latin typeface="Abadi"/>
              </a:rPr>
              <a:t>Success as Percent of Total</a:t>
            </a:r>
            <a:endParaRPr b="0" lang="hu-HU" sz="1600" spc="-1" strike="noStrike">
              <a:solidFill>
                <a:srgbClr val="000000"/>
              </a:solidFill>
              <a:latin typeface="Arial"/>
            </a:endParaRPr>
          </a:p>
          <a:p>
            <a:pPr marL="432000" indent="-324000" defTabSz="914400">
              <a:lnSpc>
                <a:spcPct val="90000"/>
              </a:lnSpc>
              <a:spcBef>
                <a:spcPts val="1417"/>
              </a:spcBef>
              <a:buClr>
                <a:srgbClr val="292929"/>
              </a:buClr>
              <a:buFont typeface="Symbol" charset="2"/>
              <a:buChar char=""/>
              <a:tabLst>
                <a:tab algn="l" pos="0"/>
              </a:tabLst>
            </a:pPr>
            <a:r>
              <a:rPr b="0" lang="en-US" sz="1600" spc="-1" strike="noStrike">
                <a:solidFill>
                  <a:schemeClr val="accent3">
                    <a:lumMod val="25000"/>
                  </a:schemeClr>
                </a:solidFill>
                <a:latin typeface="Abadi"/>
              </a:rPr>
              <a:t>CCAFS SCL-40 has the most unsuccessful launches between launch sites (41.9%)</a:t>
            </a:r>
            <a:endParaRPr b="0" lang="hu-HU" sz="1600" spc="-1" strike="noStrike">
              <a:solidFill>
                <a:srgbClr val="000000"/>
              </a:solidFill>
              <a:latin typeface="Arial"/>
            </a:endParaRPr>
          </a:p>
        </p:txBody>
      </p:sp>
      <p:sp>
        <p:nvSpPr>
          <p:cNvPr id="17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Total Success vs Failure</a:t>
            </a:r>
            <a:endParaRPr b="0" lang="hu-HU" sz="4000" spc="-1" strike="noStrike">
              <a:solidFill>
                <a:srgbClr val="000000"/>
              </a:solidFill>
              <a:latin typeface="Arial"/>
            </a:endParaRPr>
          </a:p>
        </p:txBody>
      </p:sp>
      <p:pic>
        <p:nvPicPr>
          <p:cNvPr id="173" name="" descr=""/>
          <p:cNvPicPr/>
          <p:nvPr/>
        </p:nvPicPr>
        <p:blipFill>
          <a:blip r:embed="rId2"/>
          <a:stretch/>
        </p:blipFill>
        <p:spPr>
          <a:xfrm>
            <a:off x="489600" y="2237040"/>
            <a:ext cx="10850040" cy="3702600"/>
          </a:xfrm>
          <a:prstGeom prst="rect">
            <a:avLst/>
          </a:prstGeom>
          <a:ln w="0">
            <a:noFill/>
          </a:ln>
        </p:spPr>
      </p:pic>
      <p:sp>
        <p:nvSpPr>
          <p:cNvPr id="3" name="PlaceHolder 2"/>
          <p:cNvSpPr>
            <a:spLocks noGrp="1"/>
          </p:cNvSpPr>
          <p:nvPr>
            <p:ph type="sldNum" idx="1"/>
          </p:nvPr>
        </p:nvSpPr>
        <p:spPr/>
        <p:txBody>
          <a:bodyPr/>
          <a:p>
            <a:fld id="{9E4633D1-DA01-40E7-BB65-D6C1B0695370}"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4" name="PlaceHolder 1"/>
          <p:cNvSpPr>
            <a:spLocks noGrp="1"/>
          </p:cNvSpPr>
          <p:nvPr>
            <p:ph/>
          </p:nvPr>
        </p:nvSpPr>
        <p:spPr>
          <a:xfrm>
            <a:off x="720000" y="1285560"/>
            <a:ext cx="10414080" cy="1594080"/>
          </a:xfrm>
          <a:prstGeom prst="rect">
            <a:avLst/>
          </a:prstGeom>
          <a:noFill/>
          <a:ln w="0">
            <a:noFill/>
          </a:ln>
        </p:spPr>
        <p:txBody>
          <a:bodyPr lIns="91440" rIns="91440" tIns="45720" bIns="45720" anchor="t">
            <a:normAutofit/>
          </a:bodyPr>
          <a:p>
            <a:pPr marL="432000" indent="-324000">
              <a:lnSpc>
                <a:spcPct val="90000"/>
              </a:lnSpc>
              <a:spcBef>
                <a:spcPts val="1417"/>
              </a:spcBef>
              <a:buClr>
                <a:srgbClr val="000000"/>
              </a:buClr>
              <a:buSzPct val="45000"/>
              <a:buFont typeface="Wingdings" charset="2"/>
              <a:buChar char=""/>
            </a:pPr>
            <a:r>
              <a:rPr b="0" lang="en-US" sz="2200" spc="-1" strike="noStrike">
                <a:solidFill>
                  <a:schemeClr val="dk1"/>
                </a:solidFill>
                <a:latin typeface="Adabi"/>
              </a:rPr>
              <a:t>Payloads between 2,000 kg and 5,000 kg have the highest success rate</a:t>
            </a:r>
            <a:endParaRPr b="0" lang="hu-HU" sz="2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chemeClr val="dk1"/>
                </a:solidFill>
                <a:latin typeface="Adabi"/>
              </a:rPr>
              <a:t>1 indicating a successful outcome and 0 indicating an unsuccessful outcome</a:t>
            </a:r>
            <a:endParaRPr b="0" lang="hu-HU" sz="2200" spc="-1" strike="noStrike">
              <a:solidFill>
                <a:srgbClr val="000000"/>
              </a:solidFill>
              <a:latin typeface="Arial"/>
            </a:endParaRPr>
          </a:p>
        </p:txBody>
      </p:sp>
      <p:sp>
        <p:nvSpPr>
          <p:cNvPr id="17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Correlation Between Payload and Success</a:t>
            </a:r>
            <a:endParaRPr b="0" lang="hu-HU" sz="4000" spc="-1" strike="noStrike">
              <a:solidFill>
                <a:srgbClr val="000000"/>
              </a:solidFill>
              <a:latin typeface="Arial"/>
            </a:endParaRPr>
          </a:p>
        </p:txBody>
      </p:sp>
      <p:pic>
        <p:nvPicPr>
          <p:cNvPr id="176" name="" descr=""/>
          <p:cNvPicPr/>
          <p:nvPr/>
        </p:nvPicPr>
        <p:blipFill>
          <a:blip r:embed="rId2"/>
          <a:stretch/>
        </p:blipFill>
        <p:spPr>
          <a:xfrm>
            <a:off x="927000" y="2520000"/>
            <a:ext cx="10232640" cy="3419640"/>
          </a:xfrm>
          <a:prstGeom prst="rect">
            <a:avLst/>
          </a:prstGeom>
          <a:ln w="0">
            <a:noFill/>
          </a:ln>
        </p:spPr>
      </p:pic>
      <p:sp>
        <p:nvSpPr>
          <p:cNvPr id="3" name="PlaceHolder 2"/>
          <p:cNvSpPr>
            <a:spLocks noGrp="1"/>
          </p:cNvSpPr>
          <p:nvPr>
            <p:ph type="sldNum" idx="1"/>
          </p:nvPr>
        </p:nvSpPr>
        <p:spPr/>
        <p:txBody>
          <a:bodyPr/>
          <a:p>
            <a:fld id="{5767EB3B-5452-4D20-9555-7FB46FE9C6DB}"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TextBox 1"/>
          <p:cNvSpPr/>
          <p:nvPr/>
        </p:nvSpPr>
        <p:spPr>
          <a:xfrm>
            <a:off x="811440" y="252972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5</a:t>
            </a:r>
            <a:endParaRPr b="0" lang="hu-HU"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770040" y="1440000"/>
            <a:ext cx="4449600" cy="4453200"/>
          </a:xfrm>
          <a:prstGeom prst="rect">
            <a:avLst/>
          </a:prstGeom>
          <a:noFill/>
          <a:ln w="0">
            <a:noFill/>
          </a:ln>
        </p:spPr>
        <p:txBody>
          <a:bodyPr lIns="91440" rIns="91440" tIns="45720" bIns="45720" anchor="t">
            <a:normAutofit/>
          </a:bodyPr>
          <a:p>
            <a:pPr marL="228600" indent="0" defTabSz="914400">
              <a:lnSpc>
                <a:spcPct val="100000"/>
              </a:lnSpc>
              <a:spcBef>
                <a:spcPts val="1417"/>
              </a:spcBef>
              <a:buNone/>
              <a:tabLst>
                <a:tab algn="l" pos="0"/>
              </a:tabLst>
            </a:pPr>
            <a:r>
              <a:rPr b="1" lang="en-US" sz="1800" spc="-1" strike="noStrike">
                <a:solidFill>
                  <a:schemeClr val="accent3">
                    <a:lumMod val="25000"/>
                  </a:schemeClr>
                </a:solidFill>
                <a:latin typeface="Abadi"/>
              </a:rPr>
              <a:t>Evaluating models on test data</a:t>
            </a:r>
            <a:endParaRPr b="0" lang="hu-HU" sz="1800" spc="-1" strike="noStrike">
              <a:solidFill>
                <a:srgbClr val="000000"/>
              </a:solidFill>
              <a:latin typeface="Arial"/>
            </a:endParaRPr>
          </a:p>
          <a:p>
            <a:pPr marL="228600" indent="-228600" defTabSz="914400">
              <a:lnSpc>
                <a:spcPct val="100000"/>
              </a:lnSpc>
              <a:spcBef>
                <a:spcPts val="1417"/>
              </a:spcBef>
              <a:buClr>
                <a:srgbClr val="292929"/>
              </a:buClr>
              <a:buFont typeface="Arial"/>
              <a:buChar char="•"/>
              <a:tabLst>
                <a:tab algn="l" pos="0"/>
              </a:tabLst>
            </a:pPr>
            <a:r>
              <a:rPr b="0" lang="en-US" sz="1800" spc="-1" strike="noStrike">
                <a:solidFill>
                  <a:schemeClr val="accent3">
                    <a:lumMod val="25000"/>
                  </a:schemeClr>
                </a:solidFill>
                <a:latin typeface="Abadi"/>
              </a:rPr>
              <a:t>Logistic Regression: 0.8333</a:t>
            </a:r>
            <a:endParaRPr b="0" lang="hu-HU" sz="1800" spc="-1" strike="noStrike">
              <a:solidFill>
                <a:srgbClr val="000000"/>
              </a:solidFill>
              <a:latin typeface="Arial"/>
            </a:endParaRPr>
          </a:p>
          <a:p>
            <a:pPr marL="228600" indent="-228600" defTabSz="914400">
              <a:lnSpc>
                <a:spcPct val="100000"/>
              </a:lnSpc>
              <a:spcBef>
                <a:spcPts val="1417"/>
              </a:spcBef>
              <a:buClr>
                <a:srgbClr val="292929"/>
              </a:buClr>
              <a:buFont typeface="Arial"/>
              <a:buChar char="•"/>
              <a:tabLst>
                <a:tab algn="l" pos="0"/>
              </a:tabLst>
            </a:pPr>
            <a:r>
              <a:rPr b="0" lang="en-US" sz="1800" spc="-1" strike="noStrike">
                <a:solidFill>
                  <a:schemeClr val="accent3">
                    <a:lumMod val="25000"/>
                  </a:schemeClr>
                </a:solidFill>
                <a:latin typeface="Abadi"/>
              </a:rPr>
              <a:t>SVM: 0.8333</a:t>
            </a:r>
            <a:endParaRPr b="0" lang="hu-HU" sz="1800" spc="-1" strike="noStrike">
              <a:solidFill>
                <a:srgbClr val="000000"/>
              </a:solidFill>
              <a:latin typeface="Arial"/>
            </a:endParaRPr>
          </a:p>
          <a:p>
            <a:pPr marL="228600" indent="-228600" defTabSz="914400">
              <a:lnSpc>
                <a:spcPct val="100000"/>
              </a:lnSpc>
              <a:spcBef>
                <a:spcPts val="1417"/>
              </a:spcBef>
              <a:buClr>
                <a:srgbClr val="292929"/>
              </a:buClr>
              <a:buFont typeface="Arial"/>
              <a:buChar char="•"/>
              <a:tabLst>
                <a:tab algn="l" pos="0"/>
              </a:tabLst>
            </a:pPr>
            <a:r>
              <a:rPr b="0" lang="en-US" sz="1800" spc="-1" strike="noStrike">
                <a:solidFill>
                  <a:schemeClr val="accent3">
                    <a:lumMod val="25000"/>
                  </a:schemeClr>
                </a:solidFill>
                <a:latin typeface="Abadi"/>
              </a:rPr>
              <a:t>Decision Tree: 0.9444</a:t>
            </a:r>
            <a:endParaRPr b="0" lang="hu-HU" sz="1800" spc="-1" strike="noStrike">
              <a:solidFill>
                <a:srgbClr val="000000"/>
              </a:solidFill>
              <a:latin typeface="Arial"/>
            </a:endParaRPr>
          </a:p>
          <a:p>
            <a:pPr marL="228600" indent="-228600" defTabSz="914400">
              <a:lnSpc>
                <a:spcPct val="100000"/>
              </a:lnSpc>
              <a:spcBef>
                <a:spcPts val="1417"/>
              </a:spcBef>
              <a:buClr>
                <a:srgbClr val="292929"/>
              </a:buClr>
              <a:buFont typeface="Arial"/>
              <a:buChar char="•"/>
              <a:tabLst>
                <a:tab algn="l" pos="0"/>
              </a:tabLst>
            </a:pPr>
            <a:r>
              <a:rPr b="0" lang="en-US" sz="1800" spc="-1" strike="noStrike">
                <a:solidFill>
                  <a:schemeClr val="accent3">
                    <a:lumMod val="25000"/>
                  </a:schemeClr>
                </a:solidFill>
                <a:latin typeface="Abadi"/>
              </a:rPr>
              <a:t>KNN: 0.8333</a:t>
            </a:r>
            <a:endParaRPr b="0" lang="hu-HU" sz="1800" spc="-1" strike="noStrike">
              <a:solidFill>
                <a:srgbClr val="000000"/>
              </a:solidFill>
              <a:latin typeface="Arial"/>
            </a:endParaRPr>
          </a:p>
          <a:p>
            <a:pPr marL="228600" indent="0" defTabSz="914400">
              <a:lnSpc>
                <a:spcPct val="100000"/>
              </a:lnSpc>
              <a:spcBef>
                <a:spcPts val="1417"/>
              </a:spcBef>
              <a:buNone/>
              <a:tabLst>
                <a:tab algn="l" pos="0"/>
              </a:tabLst>
            </a:pPr>
            <a:endParaRPr b="0" lang="hu-HU" sz="2200" spc="-1" strike="noStrike">
              <a:solidFill>
                <a:srgbClr val="000000"/>
              </a:solidFill>
              <a:latin typeface="Arial"/>
            </a:endParaRPr>
          </a:p>
          <a:p>
            <a:pPr marL="228600" indent="0" defTabSz="914400">
              <a:lnSpc>
                <a:spcPct val="100000"/>
              </a:lnSpc>
              <a:spcBef>
                <a:spcPts val="1417"/>
              </a:spcBef>
              <a:buNone/>
              <a:tabLst>
                <a:tab algn="l" pos="0"/>
              </a:tabLst>
            </a:pPr>
            <a:r>
              <a:rPr b="1" lang="en-US" sz="1800" spc="-1" strike="noStrike">
                <a:solidFill>
                  <a:schemeClr val="accent3">
                    <a:lumMod val="25000"/>
                  </a:schemeClr>
                </a:solidFill>
                <a:latin typeface="Abadi"/>
                <a:ea typeface="Liberation Mono;Courier New;Lucida Sans Typewriter"/>
              </a:rPr>
              <a:t>BEST MODEL</a:t>
            </a:r>
            <a:r>
              <a:rPr b="0" lang="en-US" sz="1800" spc="-1" strike="noStrike">
                <a:solidFill>
                  <a:schemeClr val="accent3">
                    <a:lumMod val="25000"/>
                  </a:schemeClr>
                </a:solidFill>
                <a:latin typeface="Abadi"/>
                <a:ea typeface="Liberation Mono;Courier New;Lucida Sans Typewriter"/>
              </a:rPr>
              <a:t>: Decision Tree</a:t>
            </a:r>
            <a:endParaRPr b="0" lang="hu-HU" sz="1800" spc="-1" strike="noStrike">
              <a:solidFill>
                <a:srgbClr val="000000"/>
              </a:solidFill>
              <a:latin typeface="Arial"/>
            </a:endParaRPr>
          </a:p>
          <a:p>
            <a:pPr marL="228600" indent="-228600" defTabSz="914400">
              <a:lnSpc>
                <a:spcPct val="100000"/>
              </a:lnSpc>
              <a:spcBef>
                <a:spcPts val="1417"/>
              </a:spcBef>
              <a:buClr>
                <a:srgbClr val="292929"/>
              </a:buClr>
              <a:buFont typeface="Arial"/>
              <a:buChar char="•"/>
              <a:tabLst>
                <a:tab algn="l" pos="0"/>
              </a:tabLst>
            </a:pPr>
            <a:r>
              <a:rPr b="0" lang="en-US" sz="1800" spc="-1" strike="noStrike">
                <a:solidFill>
                  <a:schemeClr val="accent3">
                    <a:lumMod val="25000"/>
                  </a:schemeClr>
                </a:solidFill>
                <a:latin typeface="Abadi"/>
                <a:ea typeface="Liberation Mono;Courier New;Lucida Sans Typewriter"/>
              </a:rPr>
              <a:t>Test Accuracy: 0.9444</a:t>
            </a:r>
            <a:endParaRPr b="0" lang="hu-HU" sz="1800" spc="-1" strike="noStrike">
              <a:solidFill>
                <a:srgbClr val="000000"/>
              </a:solidFill>
              <a:latin typeface="Arial"/>
            </a:endParaRPr>
          </a:p>
          <a:p>
            <a:pPr marL="228600" indent="0" defTabSz="914400">
              <a:lnSpc>
                <a:spcPct val="100000"/>
              </a:lnSpc>
              <a:spcBef>
                <a:spcPts val="1417"/>
              </a:spcBef>
              <a:buNone/>
              <a:tabLst>
                <a:tab algn="l" pos="0"/>
              </a:tabLst>
            </a:pPr>
            <a:endParaRPr b="0" lang="hu-HU" sz="2200" spc="-1" strike="noStrike">
              <a:solidFill>
                <a:srgbClr val="000000"/>
              </a:solidFill>
              <a:latin typeface="Arial"/>
            </a:endParaRPr>
          </a:p>
        </p:txBody>
      </p:sp>
      <p:sp>
        <p:nvSpPr>
          <p:cNvPr id="17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Classification Accuracy</a:t>
            </a:r>
            <a:endParaRPr b="0" lang="hu-HU" sz="4000" spc="-1" strike="noStrike">
              <a:solidFill>
                <a:srgbClr val="000000"/>
              </a:solidFill>
              <a:latin typeface="Arial"/>
            </a:endParaRPr>
          </a:p>
        </p:txBody>
      </p:sp>
      <p:pic>
        <p:nvPicPr>
          <p:cNvPr id="180" name="" descr=""/>
          <p:cNvPicPr/>
          <p:nvPr/>
        </p:nvPicPr>
        <p:blipFill>
          <a:blip r:embed="rId2"/>
          <a:stretch/>
        </p:blipFill>
        <p:spPr>
          <a:xfrm>
            <a:off x="5164200" y="1620000"/>
            <a:ext cx="6535440" cy="3779640"/>
          </a:xfrm>
          <a:prstGeom prst="rect">
            <a:avLst/>
          </a:prstGeom>
          <a:ln w="0">
            <a:noFill/>
          </a:ln>
        </p:spPr>
      </p:pic>
      <p:sp>
        <p:nvSpPr>
          <p:cNvPr id="3" name="PlaceHolder 2"/>
          <p:cNvSpPr>
            <a:spLocks noGrp="1"/>
          </p:cNvSpPr>
          <p:nvPr>
            <p:ph type="sldNum" idx="1"/>
          </p:nvPr>
        </p:nvSpPr>
        <p:spPr/>
        <p:txBody>
          <a:bodyPr/>
          <a:p>
            <a:fld id="{CAA1DF2D-51A0-4CD9-BB0B-425EAF7891A9}"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770040" y="1440000"/>
            <a:ext cx="5889600" cy="4859640"/>
          </a:xfrm>
          <a:prstGeom prst="rect">
            <a:avLst/>
          </a:prstGeom>
          <a:noFill/>
          <a:ln w="0">
            <a:noFill/>
          </a:ln>
        </p:spPr>
        <p:txBody>
          <a:bodyPr lIns="90000" rIns="90000" tIns="45000" bIns="45000" anchor="t">
            <a:normAutofit/>
          </a:bodyPr>
          <a:p>
            <a:pPr indent="0">
              <a:lnSpc>
                <a:spcPct val="90000"/>
              </a:lnSpc>
              <a:spcBef>
                <a:spcPts val="1417"/>
              </a:spcBef>
              <a:buNone/>
              <a:tabLst>
                <a:tab algn="l" pos="0"/>
              </a:tabLst>
            </a:pPr>
            <a:r>
              <a:rPr b="1" lang="en-US" sz="1400" spc="-1" strike="noStrike">
                <a:solidFill>
                  <a:schemeClr val="accent3">
                    <a:lumMod val="25000"/>
                  </a:schemeClr>
                </a:solidFill>
                <a:latin typeface="Abadi"/>
              </a:rPr>
              <a:t>Performance Summary</a:t>
            </a:r>
            <a:endParaRPr b="0" lang="hu-HU" sz="1400" spc="-1" strike="noStrike">
              <a:solidFill>
                <a:srgbClr val="000000"/>
              </a:solidFill>
              <a:latin typeface="Arial"/>
            </a:endParaRPr>
          </a:p>
          <a:p>
            <a:pPr indent="0">
              <a:lnSpc>
                <a:spcPct val="90000"/>
              </a:lnSpc>
              <a:spcAft>
                <a:spcPts val="1290"/>
              </a:spcAft>
              <a:buNone/>
              <a:tabLst>
                <a:tab algn="l" pos="0"/>
              </a:tabLst>
            </a:pPr>
            <a:r>
              <a:rPr b="0" lang="en-US" sz="1400" spc="-1" strike="noStrike">
                <a:solidFill>
                  <a:schemeClr val="accent3">
                    <a:lumMod val="25000"/>
                  </a:schemeClr>
                </a:solidFill>
                <a:latin typeface="Abadi"/>
              </a:rPr>
              <a:t>A confusion matrix summarizes the performance of a classification algorithm</a:t>
            </a:r>
            <a:endParaRPr b="0" lang="hu-HU" sz="1400" spc="-1" strike="noStrike">
              <a:solidFill>
                <a:srgbClr val="000000"/>
              </a:solidFill>
              <a:latin typeface="Arial"/>
            </a:endParaRPr>
          </a:p>
          <a:p>
            <a:pPr indent="0">
              <a:lnSpc>
                <a:spcPct val="90000"/>
              </a:lnSpc>
              <a:spcAft>
                <a:spcPts val="1290"/>
              </a:spcAft>
              <a:buNone/>
              <a:tabLst>
                <a:tab algn="l" pos="0"/>
              </a:tabLst>
            </a:pPr>
            <a:r>
              <a:rPr b="0" lang="en-US" sz="1400" spc="-1" strike="noStrike">
                <a:solidFill>
                  <a:schemeClr val="accent3">
                    <a:lumMod val="25000"/>
                  </a:schemeClr>
                </a:solidFill>
                <a:latin typeface="Abadi"/>
              </a:rPr>
              <a:t>The fact that there are false positives (Type 1 error) is not good</a:t>
            </a:r>
            <a:endParaRPr b="0" lang="hu-HU" sz="1400" spc="-1" strike="noStrike">
              <a:solidFill>
                <a:srgbClr val="000000"/>
              </a:solidFill>
              <a:latin typeface="Arial"/>
            </a:endParaRPr>
          </a:p>
          <a:p>
            <a:pPr indent="0">
              <a:lnSpc>
                <a:spcPct val="90000"/>
              </a:lnSpc>
              <a:spcAft>
                <a:spcPts val="794"/>
              </a:spcAft>
              <a:buNone/>
              <a:tabLst>
                <a:tab algn="l" pos="0"/>
              </a:tabLst>
            </a:pPr>
            <a:r>
              <a:rPr b="0" lang="en-US" sz="1400" spc="-1" strike="noStrike">
                <a:solidFill>
                  <a:schemeClr val="accent3">
                    <a:lumMod val="25000"/>
                  </a:schemeClr>
                </a:solidFill>
                <a:latin typeface="Abadi"/>
              </a:rPr>
              <a:t>Confusion Matrix Outputs:</a:t>
            </a:r>
            <a:br>
              <a:rPr sz="1400"/>
            </a:br>
            <a:r>
              <a:rPr b="0" lang="en-US" sz="1400" spc="-1" strike="noStrike">
                <a:solidFill>
                  <a:schemeClr val="accent3">
                    <a:lumMod val="25000"/>
                  </a:schemeClr>
                </a:solidFill>
                <a:latin typeface="Abadi"/>
              </a:rPr>
              <a:t>12 True positive</a:t>
            </a:r>
            <a:br>
              <a:rPr sz="1400"/>
            </a:br>
            <a:r>
              <a:rPr b="0" lang="en-US" sz="1400" spc="-1" strike="noStrike">
                <a:solidFill>
                  <a:schemeClr val="accent3">
                    <a:lumMod val="25000"/>
                  </a:schemeClr>
                </a:solidFill>
                <a:latin typeface="Abadi"/>
              </a:rPr>
              <a:t>5 True negative</a:t>
            </a:r>
            <a:br>
              <a:rPr sz="1400"/>
            </a:br>
            <a:r>
              <a:rPr b="0" lang="en-US" sz="1400" spc="-1" strike="noStrike">
                <a:solidFill>
                  <a:schemeClr val="accent3">
                    <a:lumMod val="25000"/>
                  </a:schemeClr>
                </a:solidFill>
                <a:latin typeface="Abadi"/>
              </a:rPr>
              <a:t>1 False positive</a:t>
            </a:r>
            <a:br>
              <a:rPr sz="1400"/>
            </a:br>
            <a:r>
              <a:rPr b="0" lang="en-US" sz="1400" spc="-1" strike="noStrike">
                <a:solidFill>
                  <a:schemeClr val="accent3">
                    <a:lumMod val="25000"/>
                  </a:schemeClr>
                </a:solidFill>
                <a:latin typeface="Abadi"/>
              </a:rPr>
              <a:t>0 False negative</a:t>
            </a:r>
            <a:endParaRPr b="0" lang="hu-HU" sz="1400" spc="-1" strike="noStrike">
              <a:solidFill>
                <a:srgbClr val="000000"/>
              </a:solidFill>
              <a:latin typeface="Arial"/>
            </a:endParaRPr>
          </a:p>
          <a:p>
            <a:pPr indent="0">
              <a:lnSpc>
                <a:spcPct val="90000"/>
              </a:lnSpc>
              <a:spcAft>
                <a:spcPts val="1290"/>
              </a:spcAft>
              <a:buNone/>
              <a:tabLst>
                <a:tab algn="l" pos="0"/>
              </a:tabLst>
            </a:pPr>
            <a:r>
              <a:rPr b="1" lang="en-US" sz="1400" spc="-1" strike="noStrike">
                <a:solidFill>
                  <a:schemeClr val="accent3">
                    <a:lumMod val="25000"/>
                  </a:schemeClr>
                </a:solidFill>
                <a:latin typeface="Abadi"/>
              </a:rPr>
              <a:t>Precision</a:t>
            </a:r>
            <a:r>
              <a:rPr b="0" lang="en-US" sz="1400" spc="-1" strike="noStrike">
                <a:solidFill>
                  <a:schemeClr val="accent3">
                    <a:lumMod val="25000"/>
                  </a:schemeClr>
                </a:solidFill>
                <a:latin typeface="Abadi"/>
              </a:rPr>
              <a:t>= TP / (TP + FP) =12 / 13 = 0.923</a:t>
            </a:r>
            <a:endParaRPr b="0" lang="hu-HU" sz="1400" spc="-1" strike="noStrike">
              <a:solidFill>
                <a:srgbClr val="000000"/>
              </a:solidFill>
              <a:latin typeface="Arial"/>
            </a:endParaRPr>
          </a:p>
          <a:p>
            <a:pPr indent="0">
              <a:lnSpc>
                <a:spcPct val="90000"/>
              </a:lnSpc>
              <a:spcAft>
                <a:spcPts val="1290"/>
              </a:spcAft>
              <a:buNone/>
              <a:tabLst>
                <a:tab algn="l" pos="0"/>
              </a:tabLst>
            </a:pPr>
            <a:r>
              <a:rPr b="1" lang="en-US" sz="1400" spc="-1" strike="noStrike">
                <a:solidFill>
                  <a:schemeClr val="accent3">
                    <a:lumMod val="25000"/>
                  </a:schemeClr>
                </a:solidFill>
                <a:latin typeface="Abadi"/>
              </a:rPr>
              <a:t>Recall</a:t>
            </a:r>
            <a:r>
              <a:rPr b="0" lang="en-US" sz="1400" spc="-1" strike="noStrike">
                <a:solidFill>
                  <a:schemeClr val="accent3">
                    <a:lumMod val="25000"/>
                  </a:schemeClr>
                </a:solidFill>
                <a:latin typeface="Abadi"/>
              </a:rPr>
              <a:t>= TP / (TP + FN) =12 / 12 = 1</a:t>
            </a:r>
            <a:endParaRPr b="0" lang="hu-HU" sz="1400" spc="-1" strike="noStrike">
              <a:solidFill>
                <a:srgbClr val="000000"/>
              </a:solidFill>
              <a:latin typeface="Arial"/>
            </a:endParaRPr>
          </a:p>
          <a:p>
            <a:pPr indent="0">
              <a:lnSpc>
                <a:spcPct val="90000"/>
              </a:lnSpc>
              <a:spcAft>
                <a:spcPts val="1290"/>
              </a:spcAft>
              <a:buNone/>
              <a:tabLst>
                <a:tab algn="l" pos="0"/>
              </a:tabLst>
            </a:pPr>
            <a:r>
              <a:rPr b="1" lang="en-US" sz="1400" spc="-1" strike="noStrike">
                <a:solidFill>
                  <a:schemeClr val="accent3">
                    <a:lumMod val="25000"/>
                  </a:schemeClr>
                </a:solidFill>
                <a:latin typeface="Abadi"/>
              </a:rPr>
              <a:t>F1 Score</a:t>
            </a:r>
            <a:r>
              <a:rPr b="0" lang="en-US" sz="1400" spc="-1" strike="noStrike">
                <a:solidFill>
                  <a:schemeClr val="accent3">
                    <a:lumMod val="25000"/>
                  </a:schemeClr>
                </a:solidFill>
                <a:latin typeface="Abadi"/>
              </a:rPr>
              <a:t>= 2 * (Precision * Recall) / (Precision + Recall) =</a:t>
            </a:r>
            <a:endParaRPr b="0" lang="hu-HU" sz="1400" spc="-1" strike="noStrike">
              <a:solidFill>
                <a:srgbClr val="000000"/>
              </a:solidFill>
              <a:latin typeface="Arial"/>
            </a:endParaRPr>
          </a:p>
          <a:p>
            <a:pPr indent="0">
              <a:lnSpc>
                <a:spcPct val="90000"/>
              </a:lnSpc>
              <a:spcAft>
                <a:spcPts val="1290"/>
              </a:spcAft>
              <a:buNone/>
              <a:tabLst>
                <a:tab algn="l" pos="0"/>
              </a:tabLst>
            </a:pPr>
            <a:r>
              <a:rPr b="0" lang="en-US" sz="1400" spc="-1" strike="noStrike">
                <a:solidFill>
                  <a:schemeClr val="accent3">
                    <a:lumMod val="25000"/>
                  </a:schemeClr>
                </a:solidFill>
                <a:latin typeface="Abadi"/>
              </a:rPr>
              <a:t>2 * (0.923 * 1) / (0.923+1) = 0.9599</a:t>
            </a:r>
            <a:endParaRPr b="0" lang="hu-HU" sz="1400" spc="-1" strike="noStrike">
              <a:solidFill>
                <a:srgbClr val="000000"/>
              </a:solidFill>
              <a:latin typeface="Arial"/>
            </a:endParaRPr>
          </a:p>
          <a:p>
            <a:pPr indent="0">
              <a:lnSpc>
                <a:spcPct val="90000"/>
              </a:lnSpc>
              <a:spcAft>
                <a:spcPts val="1290"/>
              </a:spcAft>
              <a:buNone/>
              <a:tabLst>
                <a:tab algn="l" pos="0"/>
              </a:tabLst>
            </a:pPr>
            <a:r>
              <a:rPr b="1" lang="en-US" sz="1400" spc="-1" strike="noStrike">
                <a:solidFill>
                  <a:schemeClr val="accent3">
                    <a:lumMod val="25000"/>
                  </a:schemeClr>
                </a:solidFill>
                <a:latin typeface="Abadi"/>
              </a:rPr>
              <a:t>Accuracy</a:t>
            </a:r>
            <a:r>
              <a:rPr b="0" lang="en-US" sz="1400" spc="-1" strike="noStrike">
                <a:solidFill>
                  <a:schemeClr val="accent3">
                    <a:lumMod val="25000"/>
                  </a:schemeClr>
                </a:solidFill>
                <a:latin typeface="Abadi"/>
              </a:rPr>
              <a:t>= (TP + TN)  / (TP + TN + FP + FN) = 0.944</a:t>
            </a:r>
            <a:endParaRPr b="0" lang="hu-HU" sz="1400" spc="-1" strike="noStrike">
              <a:solidFill>
                <a:srgbClr val="000000"/>
              </a:solidFill>
              <a:latin typeface="Arial"/>
            </a:endParaRPr>
          </a:p>
        </p:txBody>
      </p:sp>
      <p:sp>
        <p:nvSpPr>
          <p:cNvPr id="18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Confusion Matrix</a:t>
            </a:r>
            <a:endParaRPr b="0" lang="hu-HU" sz="4000" spc="-1" strike="noStrike">
              <a:solidFill>
                <a:srgbClr val="000000"/>
              </a:solidFill>
              <a:latin typeface="Arial"/>
            </a:endParaRPr>
          </a:p>
        </p:txBody>
      </p:sp>
      <p:pic>
        <p:nvPicPr>
          <p:cNvPr id="183" name="" descr=""/>
          <p:cNvPicPr/>
          <p:nvPr/>
        </p:nvPicPr>
        <p:blipFill>
          <a:blip r:embed="rId2"/>
          <a:stretch/>
        </p:blipFill>
        <p:spPr>
          <a:xfrm>
            <a:off x="6660000" y="1620000"/>
            <a:ext cx="4672800" cy="3959640"/>
          </a:xfrm>
          <a:prstGeom prst="rect">
            <a:avLst/>
          </a:prstGeom>
          <a:ln w="0">
            <a:noFill/>
          </a:ln>
        </p:spPr>
      </p:pic>
      <p:sp>
        <p:nvSpPr>
          <p:cNvPr id="3" name="PlaceHolder 2"/>
          <p:cNvSpPr>
            <a:spLocks noGrp="1"/>
          </p:cNvSpPr>
          <p:nvPr>
            <p:ph type="sldNum" idx="1"/>
          </p:nvPr>
        </p:nvSpPr>
        <p:spPr/>
        <p:txBody>
          <a:bodyPr/>
          <a:p>
            <a:fld id="{A5E8D8F3-4E86-416B-8D85-85DA769F0C53}"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PlaceHolder 1"/>
          <p:cNvSpPr>
            <a:spLocks noGrp="1"/>
          </p:cNvSpPr>
          <p:nvPr>
            <p:ph/>
          </p:nvPr>
        </p:nvSpPr>
        <p:spPr>
          <a:xfrm>
            <a:off x="770040" y="1289880"/>
            <a:ext cx="10929600" cy="5239800"/>
          </a:xfrm>
          <a:prstGeom prst="rect">
            <a:avLst/>
          </a:prstGeom>
          <a:noFill/>
          <a:ln w="0">
            <a:noFill/>
          </a:ln>
        </p:spPr>
        <p:txBody>
          <a:bodyPr lIns="90000" rIns="90000" tIns="45000" bIns="45000" anchor="t">
            <a:normAutofit/>
          </a:bodyPr>
          <a:p>
            <a:pPr indent="0" defTabSz="914400">
              <a:lnSpc>
                <a:spcPct val="100000"/>
              </a:lnSpc>
              <a:spcBef>
                <a:spcPts val="340"/>
              </a:spcBef>
              <a:spcAft>
                <a:spcPts val="142"/>
              </a:spcAft>
              <a:buNone/>
              <a:tabLst>
                <a:tab algn="l" pos="0"/>
              </a:tabLst>
            </a:pPr>
            <a:r>
              <a:rPr b="1" lang="en-US" sz="1500" spc="-1" strike="noStrike">
                <a:solidFill>
                  <a:schemeClr val="accent3">
                    <a:lumMod val="25000"/>
                  </a:schemeClr>
                </a:solidFill>
                <a:latin typeface="Abadi"/>
              </a:rPr>
              <a:t>Model Performance:</a:t>
            </a:r>
            <a:endParaRPr b="0" lang="hu-HU" sz="1500" spc="-1" strike="noStrike">
              <a:solidFill>
                <a:srgbClr val="000000"/>
              </a:solidFill>
              <a:latin typeface="Arial"/>
            </a:endParaRPr>
          </a:p>
          <a:p>
            <a:pPr marL="432000" indent="-324000" defTabSz="914400">
              <a:lnSpc>
                <a:spcPct val="100000"/>
              </a:lnSpc>
              <a:spcBef>
                <a:spcPts val="340"/>
              </a:spcBef>
              <a:spcAft>
                <a:spcPts val="142"/>
              </a:spcAft>
              <a:buClr>
                <a:srgbClr val="292929"/>
              </a:buClr>
              <a:buFont typeface="Symbol" charset="2"/>
              <a:buChar char=""/>
              <a:tabLst>
                <a:tab algn="l" pos="0"/>
              </a:tabLst>
            </a:pPr>
            <a:r>
              <a:rPr b="0" lang="en-US" sz="1500" spc="-1" strike="noStrike">
                <a:solidFill>
                  <a:schemeClr val="accent3">
                    <a:lumMod val="25000"/>
                  </a:schemeClr>
                </a:solidFill>
                <a:latin typeface="Abadi"/>
              </a:rPr>
              <a:t>The models performed similarly on the test set, with the Decision Tree slightly outperforming the others at 94.44% accuracy (vs. 83.33% for Logistic Regression, SVM, and KNN). </a:t>
            </a:r>
            <a:endParaRPr b="0" lang="hu-HU" sz="1500" spc="-1" strike="noStrike">
              <a:solidFill>
                <a:srgbClr val="000000"/>
              </a:solidFill>
              <a:latin typeface="Arial"/>
            </a:endParaRPr>
          </a:p>
          <a:p>
            <a:pPr marL="432000" indent="-324000" defTabSz="914400">
              <a:lnSpc>
                <a:spcPct val="100000"/>
              </a:lnSpc>
              <a:spcBef>
                <a:spcPts val="340"/>
              </a:spcBef>
              <a:spcAft>
                <a:spcPts val="142"/>
              </a:spcAft>
              <a:buClr>
                <a:srgbClr val="292929"/>
              </a:buClr>
              <a:buFont typeface="Symbol" charset="2"/>
              <a:buChar char=""/>
              <a:tabLst>
                <a:tab algn="l" pos="0"/>
              </a:tabLst>
            </a:pPr>
            <a:r>
              <a:rPr b="0" lang="en-US" sz="1500" spc="-1" strike="noStrike">
                <a:solidFill>
                  <a:schemeClr val="accent3">
                    <a:lumMod val="25000"/>
                  </a:schemeClr>
                </a:solidFill>
                <a:latin typeface="Abadi"/>
              </a:rPr>
              <a:t>The Decision Tree achieved perfect recall (100%) and  zero false negatives, making it highly reliable for identifying successful landings.</a:t>
            </a:r>
            <a:br>
              <a:rPr sz="1500"/>
            </a:br>
            <a:r>
              <a:rPr b="0" lang="en-US" sz="1500" spc="-1" strike="noStrike">
                <a:solidFill>
                  <a:schemeClr val="accent3">
                    <a:lumMod val="25000"/>
                  </a:schemeClr>
                </a:solidFill>
                <a:latin typeface="Abadi"/>
              </a:rPr>
              <a:t> </a:t>
            </a:r>
            <a:endParaRPr b="0" lang="hu-HU" sz="1500" spc="-1" strike="noStrike">
              <a:solidFill>
                <a:srgbClr val="000000"/>
              </a:solidFill>
              <a:latin typeface="Arial"/>
            </a:endParaRPr>
          </a:p>
          <a:p>
            <a:pPr indent="0" defTabSz="914400">
              <a:lnSpc>
                <a:spcPct val="100000"/>
              </a:lnSpc>
              <a:spcBef>
                <a:spcPts val="340"/>
              </a:spcBef>
              <a:spcAft>
                <a:spcPts val="142"/>
              </a:spcAft>
              <a:buNone/>
              <a:tabLst>
                <a:tab algn="l" pos="0"/>
              </a:tabLst>
            </a:pPr>
            <a:r>
              <a:rPr b="1" lang="en-US" sz="1500" spc="-1" strike="noStrike">
                <a:solidFill>
                  <a:schemeClr val="accent3">
                    <a:lumMod val="25000"/>
                  </a:schemeClr>
                </a:solidFill>
                <a:latin typeface="Abadi"/>
              </a:rPr>
              <a:t>Launch Site Location:</a:t>
            </a:r>
            <a:endParaRPr b="0" lang="hu-HU" sz="15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500" spc="-1" strike="noStrike">
                <a:solidFill>
                  <a:schemeClr val="accent3">
                    <a:lumMod val="25000"/>
                  </a:schemeClr>
                </a:solidFill>
                <a:latin typeface="Abadi"/>
              </a:rPr>
              <a:t>Equator: Most launch sites (e.g., CCAFS, KSC) are near the equator, leveraging Earth’s rotational speed (~465 m/s) for a natural boost, reducing fuel and booster requirements.</a:t>
            </a:r>
            <a:endParaRPr b="0" lang="hu-HU" sz="1500" spc="-1" strike="noStrike">
              <a:solidFill>
                <a:srgbClr val="000000"/>
              </a:solidFill>
              <a:latin typeface="Arial"/>
            </a:endParaRPr>
          </a:p>
          <a:p>
            <a:pPr marL="432000" indent="-324000" defTabSz="914400">
              <a:lnSpc>
                <a:spcPct val="100000"/>
              </a:lnSpc>
              <a:buClr>
                <a:srgbClr val="292929"/>
              </a:buClr>
              <a:buFont typeface="Symbol" charset="2"/>
              <a:buChar char=""/>
              <a:tabLst>
                <a:tab algn="l" pos="0"/>
              </a:tabLst>
            </a:pPr>
            <a:r>
              <a:rPr b="0" lang="en-US" sz="1500" spc="-1" strike="noStrike">
                <a:solidFill>
                  <a:schemeClr val="accent3">
                    <a:lumMod val="25000"/>
                  </a:schemeClr>
                </a:solidFill>
                <a:latin typeface="Abadi"/>
              </a:rPr>
              <a:t>Coast: All launch sites are coastal, enabling safe over-water trajectories and emergency abort zones.</a:t>
            </a:r>
            <a:endParaRPr b="0" lang="hu-HU" sz="1500" spc="-1" strike="noStrike">
              <a:solidFill>
                <a:srgbClr val="000000"/>
              </a:solidFill>
              <a:latin typeface="Arial"/>
            </a:endParaRPr>
          </a:p>
          <a:p>
            <a:pPr indent="0" defTabSz="914400">
              <a:lnSpc>
                <a:spcPct val="100000"/>
              </a:lnSpc>
              <a:spcBef>
                <a:spcPts val="340"/>
              </a:spcBef>
              <a:spcAft>
                <a:spcPts val="142"/>
              </a:spcAft>
              <a:buNone/>
              <a:tabLst>
                <a:tab algn="l" pos="0"/>
              </a:tabLst>
            </a:pPr>
            <a:br>
              <a:rPr sz="1500"/>
            </a:br>
            <a:r>
              <a:rPr b="1" lang="en-US" sz="1500" spc="-1" strike="noStrike">
                <a:solidFill>
                  <a:schemeClr val="accent3">
                    <a:lumMod val="25000"/>
                  </a:schemeClr>
                </a:solidFill>
                <a:latin typeface="Abadi"/>
              </a:rPr>
              <a:t>Launch Success Trends:</a:t>
            </a:r>
            <a:endParaRPr b="0" lang="hu-HU" sz="1500" spc="-1" strike="noStrike">
              <a:solidFill>
                <a:srgbClr val="000000"/>
              </a:solidFill>
              <a:latin typeface="Arial"/>
            </a:endParaRPr>
          </a:p>
          <a:p>
            <a:pPr marL="432000" indent="-324000" defTabSz="914400">
              <a:lnSpc>
                <a:spcPct val="100000"/>
              </a:lnSpc>
              <a:spcBef>
                <a:spcPts val="340"/>
              </a:spcBef>
              <a:spcAft>
                <a:spcPts val="142"/>
              </a:spcAft>
              <a:buClr>
                <a:srgbClr val="292929"/>
              </a:buClr>
              <a:buFont typeface="Symbol" charset="2"/>
              <a:buChar char=""/>
              <a:tabLst>
                <a:tab algn="l" pos="0"/>
              </a:tabLst>
            </a:pPr>
            <a:r>
              <a:rPr b="0" lang="en-US" sz="1500" spc="-1" strike="noStrike">
                <a:solidFill>
                  <a:schemeClr val="accent3">
                    <a:lumMod val="25000"/>
                  </a:schemeClr>
                </a:solidFill>
                <a:latin typeface="Abadi"/>
              </a:rPr>
              <a:t>Increases over time: Success rate improves with mission experience and iterative engineering.</a:t>
            </a:r>
            <a:br>
              <a:rPr sz="1500"/>
            </a:br>
            <a:r>
              <a:rPr b="0" lang="en-US" sz="1500" spc="-1" strike="noStrike">
                <a:solidFill>
                  <a:schemeClr val="accent3">
                    <a:lumMod val="25000"/>
                  </a:schemeClr>
                </a:solidFill>
                <a:latin typeface="Abadi"/>
              </a:rPr>
              <a:t> </a:t>
            </a:r>
            <a:endParaRPr b="0" lang="hu-HU" sz="1500" spc="-1" strike="noStrike">
              <a:solidFill>
                <a:srgbClr val="000000"/>
              </a:solidFill>
              <a:latin typeface="Arial"/>
            </a:endParaRPr>
          </a:p>
          <a:p>
            <a:pPr indent="0" defTabSz="914400">
              <a:lnSpc>
                <a:spcPct val="100000"/>
              </a:lnSpc>
              <a:spcBef>
                <a:spcPts val="340"/>
              </a:spcBef>
              <a:spcAft>
                <a:spcPts val="142"/>
              </a:spcAft>
              <a:buNone/>
              <a:tabLst>
                <a:tab algn="l" pos="0"/>
              </a:tabLst>
            </a:pPr>
            <a:r>
              <a:rPr b="1" lang="en-US" sz="1500" spc="-1" strike="noStrike">
                <a:solidFill>
                  <a:schemeClr val="accent3">
                    <a:lumMod val="25000"/>
                  </a:schemeClr>
                </a:solidFill>
                <a:latin typeface="Abadi"/>
              </a:rPr>
              <a:t>Launch Site Performance:</a:t>
            </a:r>
            <a:endParaRPr b="0" lang="hu-HU" sz="1500" spc="-1" strike="noStrike">
              <a:solidFill>
                <a:srgbClr val="000000"/>
              </a:solidFill>
              <a:latin typeface="Arial"/>
            </a:endParaRPr>
          </a:p>
          <a:p>
            <a:pPr marL="432000" indent="-324000" defTabSz="914400">
              <a:lnSpc>
                <a:spcPct val="100000"/>
              </a:lnSpc>
              <a:spcBef>
                <a:spcPts val="340"/>
              </a:spcBef>
              <a:spcAft>
                <a:spcPts val="142"/>
              </a:spcAft>
              <a:buClr>
                <a:srgbClr val="292929"/>
              </a:buClr>
              <a:buFont typeface="Symbol" charset="2"/>
              <a:buChar char=""/>
              <a:tabLst>
                <a:tab algn="l" pos="0"/>
              </a:tabLst>
            </a:pPr>
            <a:r>
              <a:rPr b="0" lang="en-US" sz="1500" spc="-1" strike="noStrike">
                <a:solidFill>
                  <a:schemeClr val="accent3">
                    <a:lumMod val="25000"/>
                  </a:schemeClr>
                </a:solidFill>
                <a:latin typeface="Abadi"/>
              </a:rPr>
              <a:t>KSC LC-39A: Highest success rate overall; 100% success for payloads under 5,500 kg.</a:t>
            </a:r>
            <a:br>
              <a:rPr sz="1500"/>
            </a:br>
            <a:r>
              <a:rPr b="0" lang="en-US" sz="1500" spc="-1" strike="noStrike">
                <a:solidFill>
                  <a:schemeClr val="accent3">
                    <a:lumMod val="25000"/>
                  </a:schemeClr>
                </a:solidFill>
                <a:latin typeface="Abadi"/>
              </a:rPr>
              <a:t> </a:t>
            </a:r>
            <a:endParaRPr b="0" lang="hu-HU" sz="1500" spc="-1" strike="noStrike">
              <a:solidFill>
                <a:srgbClr val="000000"/>
              </a:solidFill>
              <a:latin typeface="Arial"/>
            </a:endParaRPr>
          </a:p>
          <a:p>
            <a:pPr indent="0" defTabSz="914400">
              <a:lnSpc>
                <a:spcPct val="100000"/>
              </a:lnSpc>
              <a:spcBef>
                <a:spcPts val="340"/>
              </a:spcBef>
              <a:spcAft>
                <a:spcPts val="142"/>
              </a:spcAft>
              <a:buNone/>
              <a:tabLst>
                <a:tab algn="l" pos="0"/>
              </a:tabLst>
            </a:pPr>
            <a:r>
              <a:rPr b="1" lang="en-US" sz="1500" spc="-1" strike="noStrike">
                <a:solidFill>
                  <a:schemeClr val="accent3">
                    <a:lumMod val="25000"/>
                  </a:schemeClr>
                </a:solidFill>
                <a:latin typeface="Abadi"/>
              </a:rPr>
              <a:t>Orbit Types:</a:t>
            </a:r>
            <a:endParaRPr b="0" lang="hu-HU" sz="1500" spc="-1" strike="noStrike">
              <a:solidFill>
                <a:srgbClr val="000000"/>
              </a:solidFill>
              <a:latin typeface="Arial"/>
            </a:endParaRPr>
          </a:p>
          <a:p>
            <a:pPr marL="432000" indent="-324000" defTabSz="914400">
              <a:lnSpc>
                <a:spcPct val="100000"/>
              </a:lnSpc>
              <a:spcBef>
                <a:spcPts val="340"/>
              </a:spcBef>
              <a:spcAft>
                <a:spcPts val="142"/>
              </a:spcAft>
              <a:buClr>
                <a:srgbClr val="292929"/>
              </a:buClr>
              <a:buFont typeface="Symbol" charset="2"/>
              <a:buChar char=""/>
              <a:tabLst>
                <a:tab algn="l" pos="0"/>
              </a:tabLst>
            </a:pPr>
            <a:r>
              <a:rPr b="0" lang="en-US" sz="1500" spc="-1" strike="noStrike">
                <a:solidFill>
                  <a:schemeClr val="accent3">
                    <a:lumMod val="25000"/>
                  </a:schemeClr>
                </a:solidFill>
                <a:latin typeface="Abadi"/>
              </a:rPr>
              <a:t>ES-L1, GEO, HEO, SSO: Achieved 100% landing success, likely due to favorable energy profiles and mission planning.</a:t>
            </a:r>
            <a:endParaRPr b="0" lang="hu-HU" sz="1500" spc="-1" strike="noStrike">
              <a:solidFill>
                <a:srgbClr val="000000"/>
              </a:solidFill>
              <a:latin typeface="Arial"/>
            </a:endParaRPr>
          </a:p>
          <a:p>
            <a:pPr indent="0" defTabSz="914400">
              <a:lnSpc>
                <a:spcPct val="100000"/>
              </a:lnSpc>
              <a:spcBef>
                <a:spcPts val="340"/>
              </a:spcBef>
              <a:spcAft>
                <a:spcPts val="142"/>
              </a:spcAft>
              <a:buNone/>
              <a:tabLst>
                <a:tab algn="l" pos="0"/>
              </a:tabLst>
            </a:pPr>
            <a:endParaRPr b="0" lang="hu-HU" sz="1200" spc="-1" strike="noStrike">
              <a:solidFill>
                <a:srgbClr val="000000"/>
              </a:solidFill>
              <a:latin typeface="Arial"/>
            </a:endParaRPr>
          </a:p>
        </p:txBody>
      </p:sp>
      <p:sp>
        <p:nvSpPr>
          <p:cNvPr id="18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Conclusions</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2D37B1DE-E5BD-4499-8F37-0226399A0F9B}"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6" name="PlaceHolder 1"/>
          <p:cNvSpPr>
            <a:spLocks noGrp="1"/>
          </p:cNvSpPr>
          <p:nvPr>
            <p:ph/>
          </p:nvPr>
        </p:nvSpPr>
        <p:spPr>
          <a:xfrm>
            <a:off x="770040" y="1336680"/>
            <a:ext cx="10929600" cy="5356800"/>
          </a:xfrm>
          <a:prstGeom prst="rect">
            <a:avLst/>
          </a:prstGeom>
          <a:noFill/>
          <a:ln w="0">
            <a:noFill/>
          </a:ln>
        </p:spPr>
        <p:txBody>
          <a:bodyPr lIns="90000" rIns="90000" tIns="45000" bIns="45000" anchor="t">
            <a:normAutofit/>
          </a:bodyPr>
          <a:p>
            <a:pPr indent="0" defTabSz="914400">
              <a:lnSpc>
                <a:spcPct val="100000"/>
              </a:lnSpc>
              <a:spcBef>
                <a:spcPts val="340"/>
              </a:spcBef>
              <a:spcAft>
                <a:spcPts val="142"/>
              </a:spcAft>
              <a:buNone/>
              <a:tabLst>
                <a:tab algn="l" pos="0"/>
              </a:tabLst>
            </a:pPr>
            <a:r>
              <a:rPr b="1" lang="en-US" sz="1500" spc="-1" strike="noStrike">
                <a:solidFill>
                  <a:schemeClr val="dk1"/>
                </a:solidFill>
                <a:latin typeface="Adabi"/>
                <a:ea typeface="Microsoft YaHei"/>
              </a:rPr>
              <a:t>Payload Mass Impact:</a:t>
            </a:r>
            <a:endParaRPr b="0" lang="hu-HU" sz="1500" spc="-1" strike="noStrike">
              <a:solidFill>
                <a:srgbClr val="000000"/>
              </a:solidFill>
              <a:latin typeface="Arial"/>
            </a:endParaRPr>
          </a:p>
          <a:p>
            <a:pPr marL="432000" indent="-324000" defTabSz="914400">
              <a:lnSpc>
                <a:spcPct val="100000"/>
              </a:lnSpc>
              <a:spcBef>
                <a:spcPts val="340"/>
              </a:spcBef>
              <a:spcAft>
                <a:spcPts val="142"/>
              </a:spcAft>
              <a:buClr>
                <a:srgbClr val="292929"/>
              </a:buClr>
              <a:buFont typeface="Symbol" charset="2"/>
              <a:buChar char=""/>
              <a:tabLst>
                <a:tab algn="l" pos="0"/>
              </a:tabLst>
            </a:pPr>
            <a:r>
              <a:rPr b="0" lang="en-US" sz="1500" spc="-1" strike="noStrike">
                <a:solidFill>
                  <a:schemeClr val="dk1"/>
                </a:solidFill>
                <a:latin typeface="Adabi"/>
                <a:ea typeface="Microsoft YaHei"/>
              </a:rPr>
              <a:t>Higher payload mass correlates with higher success rate across sites — counterintuitive but possibly due to more robust mission profiles, larger fairings, and operational maturity in high, suggesting selection bias toward proven configurations.</a:t>
            </a:r>
            <a:endParaRPr b="0" lang="hu-HU" sz="1500" spc="-1" strike="noStrike">
              <a:solidFill>
                <a:srgbClr val="000000"/>
              </a:solidFill>
              <a:latin typeface="Arial"/>
            </a:endParaRPr>
          </a:p>
          <a:p>
            <a:pPr indent="0" defTabSz="914400">
              <a:lnSpc>
                <a:spcPct val="100000"/>
              </a:lnSpc>
              <a:spcBef>
                <a:spcPts val="340"/>
              </a:spcBef>
              <a:spcAft>
                <a:spcPts val="142"/>
              </a:spcAft>
              <a:buNone/>
              <a:tabLst>
                <a:tab algn="l" pos="0"/>
              </a:tabLst>
            </a:pPr>
            <a:endParaRPr b="0" lang="hu-HU" sz="1500" spc="-1" strike="noStrike">
              <a:solidFill>
                <a:srgbClr val="000000"/>
              </a:solidFill>
              <a:latin typeface="Arial"/>
            </a:endParaRPr>
          </a:p>
          <a:p>
            <a:pPr indent="0" defTabSz="914400">
              <a:lnSpc>
                <a:spcPct val="100000"/>
              </a:lnSpc>
              <a:spcBef>
                <a:spcPts val="340"/>
              </a:spcBef>
              <a:spcAft>
                <a:spcPts val="142"/>
              </a:spcAft>
              <a:buNone/>
              <a:tabLst>
                <a:tab algn="l" pos="0"/>
              </a:tabLst>
            </a:pPr>
            <a:r>
              <a:rPr b="1" lang="en-US" sz="1500" spc="-1" strike="noStrike">
                <a:solidFill>
                  <a:schemeClr val="dk1"/>
                </a:solidFill>
                <a:latin typeface="Adabi"/>
                <a:ea typeface="Microsoft YaHei"/>
              </a:rPr>
              <a:t>Dataset &amp; Future Work:</a:t>
            </a:r>
            <a:endParaRPr b="0" lang="hu-HU" sz="1500" spc="-1" strike="noStrike">
              <a:solidFill>
                <a:srgbClr val="000000"/>
              </a:solidFill>
              <a:latin typeface="Arial"/>
            </a:endParaRPr>
          </a:p>
          <a:p>
            <a:pPr marL="432000" indent="-324000" defTabSz="914400">
              <a:lnSpc>
                <a:spcPct val="100000"/>
              </a:lnSpc>
              <a:spcBef>
                <a:spcPts val="340"/>
              </a:spcBef>
              <a:spcAft>
                <a:spcPts val="142"/>
              </a:spcAft>
              <a:buClr>
                <a:srgbClr val="292929"/>
              </a:buClr>
              <a:buFont typeface="Symbol" charset="2"/>
              <a:buChar char=""/>
              <a:tabLst>
                <a:tab algn="l" pos="0"/>
              </a:tabLst>
            </a:pPr>
            <a:r>
              <a:rPr b="0" lang="en-US" sz="1500" spc="-1" strike="noStrike">
                <a:solidFill>
                  <a:schemeClr val="dk1"/>
                </a:solidFill>
                <a:latin typeface="Adabi"/>
                <a:ea typeface="Microsoft YaHei"/>
              </a:rPr>
              <a:t>Dataset: Current dataset (90 launches) is limited. A larger, updated dataset would improve generalizability and model robustness.</a:t>
            </a:r>
            <a:endParaRPr b="0" lang="hu-HU" sz="1500" spc="-1" strike="noStrike">
              <a:solidFill>
                <a:srgbClr val="000000"/>
              </a:solidFill>
              <a:latin typeface="Arial"/>
            </a:endParaRPr>
          </a:p>
          <a:p>
            <a:pPr marL="432000" indent="-324000" defTabSz="914400">
              <a:lnSpc>
                <a:spcPct val="100000"/>
              </a:lnSpc>
              <a:spcBef>
                <a:spcPts val="340"/>
              </a:spcBef>
              <a:spcAft>
                <a:spcPts val="142"/>
              </a:spcAft>
              <a:buClr>
                <a:srgbClr val="292929"/>
              </a:buClr>
              <a:buFont typeface="Symbol" charset="2"/>
              <a:buChar char=""/>
              <a:tabLst>
                <a:tab algn="l" pos="0"/>
              </a:tabLst>
            </a:pPr>
            <a:r>
              <a:rPr b="0" lang="en-US" sz="1500" spc="-1" strike="noStrike">
                <a:solidFill>
                  <a:schemeClr val="dk1"/>
                </a:solidFill>
                <a:latin typeface="Adabi"/>
                <a:ea typeface="Microsoft YaHei"/>
              </a:rPr>
              <a:t>Feature Analysis / PCA: Additional exploratory analysis or Principal Component Analysis (PCA) could reveal latent patterns and reduce noise, potentially improving accuracy.</a:t>
            </a:r>
            <a:endParaRPr b="0" lang="hu-HU" sz="1500" spc="-1" strike="noStrike">
              <a:solidFill>
                <a:srgbClr val="000000"/>
              </a:solidFill>
              <a:latin typeface="Arial"/>
            </a:endParaRPr>
          </a:p>
          <a:p>
            <a:pPr marL="432000" indent="-324000" defTabSz="914400">
              <a:lnSpc>
                <a:spcPct val="100000"/>
              </a:lnSpc>
              <a:spcBef>
                <a:spcPts val="340"/>
              </a:spcBef>
              <a:spcAft>
                <a:spcPts val="142"/>
              </a:spcAft>
              <a:buClr>
                <a:srgbClr val="292929"/>
              </a:buClr>
              <a:buFont typeface="Symbol" charset="2"/>
              <a:buChar char=""/>
              <a:tabLst>
                <a:tab algn="l" pos="0"/>
              </a:tabLst>
            </a:pPr>
            <a:r>
              <a:rPr b="0" lang="en-US" sz="1500" spc="-1" strike="noStrike">
                <a:solidFill>
                  <a:schemeClr val="dk1"/>
                </a:solidFill>
                <a:latin typeface="Adabi"/>
                <a:ea typeface="Microsoft YaHei"/>
              </a:rPr>
              <a:t>XGBoost: A powerful gradient-boosting model not used here. Future work should evaluate XGBoost, which often outperforms traditional models on structured data and may further increase predictive performance.</a:t>
            </a:r>
            <a:endParaRPr b="0" lang="hu-HU" sz="1500" spc="-1" strike="noStrike">
              <a:solidFill>
                <a:srgbClr val="000000"/>
              </a:solidFill>
              <a:latin typeface="Arial"/>
            </a:endParaRPr>
          </a:p>
        </p:txBody>
      </p:sp>
      <p:sp>
        <p:nvSpPr>
          <p:cNvPr id="187" name="Titl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Conclusions</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1E6908C1-8FC6-4BA1-8F95-6ABCF4B34845}"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0" name="PlaceHolder 1"/>
          <p:cNvSpPr>
            <a:spLocks noGrp="1"/>
          </p:cNvSpPr>
          <p:nvPr>
            <p:ph type="sldNum" idx="40"/>
          </p:nvPr>
        </p:nvSpPr>
        <p:spPr>
          <a:xfrm>
            <a:off x="944892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4596020A-AB3F-4DC9-BA2D-E832545D1960}" type="slidenum">
              <a:rPr b="0" lang="en-US" sz="1600" spc="-1" strike="noStrike">
                <a:solidFill>
                  <a:srgbClr val="1c7ddb"/>
                </a:solidFill>
                <a:latin typeface="Abadi"/>
              </a:rPr>
              <a:t>4</a:t>
            </a:fld>
            <a:endParaRPr b="0" lang="hu-HU" sz="1600" spc="-1" strike="noStrike">
              <a:solidFill>
                <a:srgbClr val="ffffff"/>
              </a:solidFill>
              <a:latin typeface="Times New Roman"/>
            </a:endParaRPr>
          </a:p>
        </p:txBody>
      </p:sp>
      <p:sp>
        <p:nvSpPr>
          <p:cNvPr id="71" name="TextBox 1"/>
          <p:cNvSpPr/>
          <p:nvPr/>
        </p:nvSpPr>
        <p:spPr>
          <a:xfrm>
            <a:off x="778680" y="2812680"/>
            <a:ext cx="10310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1</a:t>
            </a:r>
            <a:endParaRPr b="0" lang="hu-HU"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2" name="Content Placeholder 2"/>
          <p:cNvSpPr/>
          <p:nvPr/>
        </p:nvSpPr>
        <p:spPr>
          <a:xfrm>
            <a:off x="770040" y="1580760"/>
            <a:ext cx="10104120" cy="5211000"/>
          </a:xfrm>
          <a:prstGeom prst="rect">
            <a:avLst/>
          </a:prstGeom>
          <a:noFill/>
          <a:ln w="0">
            <a:noFill/>
          </a:ln>
        </p:spPr>
        <p:style>
          <a:lnRef idx="0"/>
          <a:fillRef idx="0"/>
          <a:effectRef idx="0"/>
          <a:fontRef idx="minor"/>
        </p:style>
        <p:txBody>
          <a:bodyPr lIns="90000" rIns="90000" tIns="45000" bIns="45000" anchor="t">
            <a:normAutofit/>
          </a:bodyPr>
          <a:p>
            <a:pPr defTabSz="914400">
              <a:lnSpc>
                <a:spcPct val="120000"/>
              </a:lnSpc>
              <a:spcBef>
                <a:spcPts val="550"/>
              </a:spcBef>
              <a:tabLst>
                <a:tab algn="l" pos="0"/>
              </a:tabLst>
            </a:pPr>
            <a:endParaRPr b="0" lang="hu-HU" sz="1600" spc="-1" strike="noStrike">
              <a:solidFill>
                <a:srgbClr val="000000"/>
              </a:solidFill>
              <a:latin typeface="Arial"/>
            </a:endParaRPr>
          </a:p>
          <a:p>
            <a:pPr marL="228600" indent="-228600" defTabSz="914400">
              <a:lnSpc>
                <a:spcPct val="120000"/>
              </a:lnSpc>
              <a:spcBef>
                <a:spcPts val="340"/>
              </a:spcBef>
              <a:spcAft>
                <a:spcPts val="142"/>
              </a:spcAft>
              <a:buClr>
                <a:srgbClr val="292929"/>
              </a:buClr>
              <a:buFont typeface="Arial"/>
              <a:buChar char="•"/>
              <a:tabLst>
                <a:tab algn="l" pos="0"/>
              </a:tabLst>
            </a:pPr>
            <a:r>
              <a:rPr b="1" lang="en-US" sz="1600" spc="-1" strike="noStrike">
                <a:solidFill>
                  <a:srgbClr val="000000"/>
                </a:solidFill>
                <a:latin typeface="Arial"/>
                <a:ea typeface="Microsoft YaHei"/>
              </a:rPr>
              <a:t>Data Collection </a:t>
            </a:r>
            <a:r>
              <a:rPr b="0" lang="en-US" sz="1600" spc="-1" strike="noStrike">
                <a:solidFill>
                  <a:srgbClr val="000000"/>
                </a:solidFill>
                <a:latin typeface="Arial"/>
                <a:ea typeface="Microsoft YaHei"/>
              </a:rPr>
              <a:t>–</a:t>
            </a:r>
            <a:r>
              <a:rPr b="1" lang="en-US" sz="1600" spc="-1" strike="noStrike">
                <a:solidFill>
                  <a:srgbClr val="000000"/>
                </a:solidFill>
                <a:latin typeface="Arial"/>
                <a:ea typeface="Microsoft YaHei"/>
              </a:rPr>
              <a:t> </a:t>
            </a:r>
            <a:r>
              <a:rPr b="0" lang="en-US" sz="1600" spc="-1" strike="noStrike">
                <a:solidFill>
                  <a:srgbClr val="000000"/>
                </a:solidFill>
                <a:latin typeface="Arial"/>
                <a:ea typeface="Microsoft YaHei"/>
              </a:rPr>
              <a:t>Using SpaceX Rest API and web-scraping techniques</a:t>
            </a:r>
            <a:endParaRPr b="0" lang="hu-HU" sz="1600" spc="-1" strike="noStrike">
              <a:solidFill>
                <a:srgbClr val="000000"/>
              </a:solidFill>
              <a:latin typeface="Arial"/>
            </a:endParaRPr>
          </a:p>
          <a:p>
            <a:pPr marL="228600" indent="-228600" defTabSz="914400">
              <a:lnSpc>
                <a:spcPct val="120000"/>
              </a:lnSpc>
              <a:spcBef>
                <a:spcPts val="340"/>
              </a:spcBef>
              <a:spcAft>
                <a:spcPts val="142"/>
              </a:spcAft>
              <a:buClr>
                <a:srgbClr val="292929"/>
              </a:buClr>
              <a:buFont typeface="Arial"/>
              <a:buChar char="•"/>
              <a:tabLst>
                <a:tab algn="l" pos="0"/>
              </a:tabLst>
            </a:pPr>
            <a:r>
              <a:rPr b="1" lang="en-US" sz="1600" spc="-1" strike="noStrike">
                <a:solidFill>
                  <a:srgbClr val="000000"/>
                </a:solidFill>
                <a:latin typeface="Arial"/>
                <a:ea typeface="Microsoft YaHei"/>
              </a:rPr>
              <a:t>Data Wrangling </a:t>
            </a:r>
            <a:r>
              <a:rPr b="0" lang="en-US" sz="1600" spc="-1" strike="noStrike">
                <a:solidFill>
                  <a:srgbClr val="000000"/>
                </a:solidFill>
                <a:latin typeface="Arial"/>
                <a:ea typeface="Microsoft YaHei"/>
              </a:rPr>
              <a:t>–</a:t>
            </a:r>
            <a:r>
              <a:rPr b="1" lang="en-US" sz="1600" spc="-1" strike="noStrike">
                <a:solidFill>
                  <a:srgbClr val="000000"/>
                </a:solidFill>
                <a:latin typeface="Arial"/>
                <a:ea typeface="Microsoft YaHei"/>
              </a:rPr>
              <a:t> </a:t>
            </a:r>
            <a:r>
              <a:rPr b="0" lang="en-US" sz="1600" spc="-1" strike="noStrike">
                <a:solidFill>
                  <a:srgbClr val="000000"/>
                </a:solidFill>
                <a:latin typeface="Arial"/>
                <a:ea typeface="Microsoft YaHei"/>
              </a:rPr>
              <a:t>Merging, cleaning  and filtering the data by handling missing values. Using one hot encoding and feature extraction in preparation of data analysis and modeling. </a:t>
            </a:r>
            <a:endParaRPr b="0" lang="hu-HU" sz="1600" spc="-1" strike="noStrike">
              <a:solidFill>
                <a:srgbClr val="000000"/>
              </a:solidFill>
              <a:latin typeface="Arial"/>
            </a:endParaRPr>
          </a:p>
          <a:p>
            <a:pPr marL="228600" indent="-228600" defTabSz="914400">
              <a:lnSpc>
                <a:spcPct val="120000"/>
              </a:lnSpc>
              <a:spcBef>
                <a:spcPts val="340"/>
              </a:spcBef>
              <a:spcAft>
                <a:spcPts val="142"/>
              </a:spcAft>
              <a:buClr>
                <a:srgbClr val="292929"/>
              </a:buClr>
              <a:buFont typeface="Arial"/>
              <a:buChar char="•"/>
              <a:tabLst>
                <a:tab algn="l" pos="0"/>
              </a:tabLst>
            </a:pPr>
            <a:r>
              <a:rPr b="1" lang="en-US" sz="1600" spc="-1" strike="noStrike">
                <a:solidFill>
                  <a:srgbClr val="000000"/>
                </a:solidFill>
                <a:latin typeface="Arial"/>
                <a:ea typeface="Microsoft YaHei"/>
              </a:rPr>
              <a:t> </a:t>
            </a:r>
            <a:r>
              <a:rPr b="1" lang="en-US" sz="1600" spc="-1" strike="noStrike">
                <a:solidFill>
                  <a:srgbClr val="000000"/>
                </a:solidFill>
                <a:latin typeface="Arial"/>
                <a:ea typeface="Microsoft YaHei"/>
              </a:rPr>
              <a:t>Exploratory data analysis (EDA)</a:t>
            </a:r>
            <a:r>
              <a:rPr b="0" lang="en-US" sz="1600" spc="-1" strike="noStrike">
                <a:solidFill>
                  <a:srgbClr val="000000"/>
                </a:solidFill>
                <a:latin typeface="Arial"/>
                <a:ea typeface="Microsoft YaHei"/>
              </a:rPr>
              <a:t> – Plotting the data for visualization and using SQL for analysis</a:t>
            </a:r>
            <a:endParaRPr b="0" lang="hu-HU" sz="1600" spc="-1" strike="noStrike">
              <a:solidFill>
                <a:srgbClr val="000000"/>
              </a:solidFill>
              <a:latin typeface="Arial"/>
            </a:endParaRPr>
          </a:p>
          <a:p>
            <a:pPr marL="228600" indent="-228600" defTabSz="914400">
              <a:lnSpc>
                <a:spcPct val="120000"/>
              </a:lnSpc>
              <a:spcBef>
                <a:spcPts val="340"/>
              </a:spcBef>
              <a:spcAft>
                <a:spcPts val="142"/>
              </a:spcAft>
              <a:buClr>
                <a:srgbClr val="292929"/>
              </a:buClr>
              <a:buFont typeface="Arial"/>
              <a:buChar char="•"/>
              <a:tabLst>
                <a:tab algn="l" pos="0"/>
              </a:tabLst>
            </a:pPr>
            <a:r>
              <a:rPr b="1" lang="en-US" sz="1600" spc="-1" strike="noStrike">
                <a:solidFill>
                  <a:srgbClr val="000000"/>
                </a:solidFill>
                <a:latin typeface="Arial"/>
                <a:ea typeface="Microsoft YaHei"/>
              </a:rPr>
              <a:t>Data visualization </a:t>
            </a:r>
            <a:r>
              <a:rPr b="0" lang="en-US" sz="1600" spc="-1" strike="noStrike">
                <a:solidFill>
                  <a:srgbClr val="000000"/>
                </a:solidFill>
                <a:latin typeface="Arial"/>
                <a:ea typeface="Microsoft YaHei"/>
              </a:rPr>
              <a:t>– Using Folium to visualize the launch sites and creating an interactive map with Dash and Plotly</a:t>
            </a:r>
            <a:endParaRPr b="0" lang="hu-HU" sz="1600" spc="-1" strike="noStrike">
              <a:solidFill>
                <a:srgbClr val="000000"/>
              </a:solidFill>
              <a:latin typeface="Arial"/>
            </a:endParaRPr>
          </a:p>
          <a:p>
            <a:pPr marL="228600" indent="-228600" defTabSz="914400">
              <a:lnSpc>
                <a:spcPct val="120000"/>
              </a:lnSpc>
              <a:spcBef>
                <a:spcPts val="340"/>
              </a:spcBef>
              <a:spcAft>
                <a:spcPts val="142"/>
              </a:spcAft>
              <a:buClr>
                <a:srgbClr val="292929"/>
              </a:buClr>
              <a:buFont typeface="Arial"/>
              <a:buChar char="•"/>
              <a:tabLst>
                <a:tab algn="l" pos="0"/>
              </a:tabLst>
            </a:pPr>
            <a:r>
              <a:rPr b="1" lang="en-US" sz="1600" spc="-1" strike="noStrike">
                <a:solidFill>
                  <a:srgbClr val="000000"/>
                </a:solidFill>
                <a:latin typeface="Arial"/>
                <a:ea typeface="Microsoft YaHei"/>
              </a:rPr>
              <a:t>Machine learning prediction</a:t>
            </a:r>
            <a:r>
              <a:rPr b="0" lang="en-US" sz="1600" spc="-1" strike="noStrike">
                <a:solidFill>
                  <a:srgbClr val="000000"/>
                </a:solidFill>
                <a:latin typeface="Arial"/>
                <a:ea typeface="Microsoft YaHei"/>
              </a:rPr>
              <a:t> – Using various machine learning models to predict predict landing outcomes. Ensembles classifiers with tuning</a:t>
            </a:r>
            <a:endParaRPr b="0" lang="hu-HU" sz="1600" spc="-1" strike="noStrike">
              <a:solidFill>
                <a:srgbClr val="000000"/>
              </a:solidFill>
              <a:latin typeface="Arial"/>
            </a:endParaRPr>
          </a:p>
        </p:txBody>
      </p:sp>
      <p:sp>
        <p:nvSpPr>
          <p:cNvPr id="7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Methodology</a:t>
            </a:r>
            <a:endParaRPr b="0" lang="hu-HU" sz="4000" spc="-1" strike="noStrike">
              <a:solidFill>
                <a:srgbClr val="000000"/>
              </a:solidFill>
              <a:latin typeface="Arial"/>
            </a:endParaRPr>
          </a:p>
        </p:txBody>
      </p:sp>
      <p:sp>
        <p:nvSpPr>
          <p:cNvPr id="2" name="PlaceHolder 1"/>
          <p:cNvSpPr>
            <a:spLocks noGrp="1"/>
          </p:cNvSpPr>
          <p:nvPr>
            <p:ph type="sldNum" idx="1"/>
          </p:nvPr>
        </p:nvSpPr>
        <p:spPr/>
        <p:txBody>
          <a:bodyPr/>
          <a:p>
            <a:fld id="{A400FB26-2A2A-4FB9-8A84-FD7A324BD240}"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4" name="PlaceHolder 1"/>
          <p:cNvSpPr>
            <a:spLocks noGrp="1"/>
          </p:cNvSpPr>
          <p:nvPr>
            <p:ph/>
          </p:nvPr>
        </p:nvSpPr>
        <p:spPr>
          <a:xfrm>
            <a:off x="770040" y="1409040"/>
            <a:ext cx="10514880" cy="4890600"/>
          </a:xfrm>
          <a:prstGeom prst="rect">
            <a:avLst/>
          </a:prstGeom>
          <a:noFill/>
          <a:ln w="0">
            <a:noFill/>
          </a:ln>
        </p:spPr>
        <p:txBody>
          <a:bodyPr lIns="90000" rIns="90000" tIns="45000" bIns="45000" anchor="t">
            <a:noAutofit/>
          </a:bodyPr>
          <a:p>
            <a:pPr indent="0" defTabSz="914400">
              <a:lnSpc>
                <a:spcPct val="120000"/>
              </a:lnSpc>
              <a:buNone/>
              <a:tabLst>
                <a:tab algn="l" pos="0"/>
              </a:tabLst>
            </a:pPr>
            <a:r>
              <a:rPr b="1" lang="en-US" sz="1500" spc="-1" strike="noStrike">
                <a:solidFill>
                  <a:schemeClr val="accent3">
                    <a:lumMod val="25000"/>
                  </a:schemeClr>
                </a:solidFill>
                <a:latin typeface="Abadi"/>
                <a:ea typeface="Microsoft YaHei"/>
              </a:rPr>
              <a:t>Data collection methodology</a:t>
            </a:r>
            <a:endParaRPr b="0" lang="hu-HU" sz="1500" spc="-1" strike="noStrike">
              <a:solidFill>
                <a:srgbClr val="000000"/>
              </a:solidFill>
              <a:latin typeface="Arial"/>
            </a:endParaRPr>
          </a:p>
          <a:p>
            <a:pPr indent="0" defTabSz="914400">
              <a:lnSpc>
                <a:spcPct val="120000"/>
              </a:lnSpc>
              <a:spcBef>
                <a:spcPts val="340"/>
              </a:spcBef>
              <a:spcAft>
                <a:spcPts val="142"/>
              </a:spcAft>
              <a:buNone/>
              <a:tabLst>
                <a:tab algn="l" pos="0"/>
              </a:tabLst>
            </a:pPr>
            <a:r>
              <a:rPr b="0" lang="en-US" sz="1500" spc="-1" strike="noStrike">
                <a:solidFill>
                  <a:schemeClr val="accent3">
                    <a:lumMod val="25000"/>
                  </a:schemeClr>
                </a:solidFill>
                <a:latin typeface="Abadi"/>
                <a:ea typeface="Microsoft YaHei"/>
              </a:rPr>
              <a:t>The data was collected directly from the SpaceX REST API using the endpoint https://api.spacexdata.com/v4/launches. This gave detailed records for every SpaceX mission, including rocket configuration, payload details, launch site, landing type, and outcome. Since we’re only interested in Falcon 9, we filtered the results to keep just those launches. After cleaning and filtering, we ended up with 90 Falcon 9 launch records, each with 17 features such as flight number, date, booster version, payload mass, orbit, launch site, and landing outcome. Missing values—mostly in payload mass—were filled using the column mean to keep the dataset complete and usable for modeling.</a:t>
            </a:r>
            <a:endParaRPr b="0" lang="hu-HU" sz="1500" spc="-1" strike="noStrike">
              <a:solidFill>
                <a:srgbClr val="000000"/>
              </a:solidFill>
              <a:latin typeface="Arial"/>
            </a:endParaRPr>
          </a:p>
          <a:p>
            <a:pPr indent="0" defTabSz="914400">
              <a:lnSpc>
                <a:spcPct val="120000"/>
              </a:lnSpc>
              <a:spcBef>
                <a:spcPts val="340"/>
              </a:spcBef>
              <a:spcAft>
                <a:spcPts val="142"/>
              </a:spcAft>
              <a:buNone/>
              <a:tabLst>
                <a:tab algn="l" pos="0"/>
              </a:tabLst>
            </a:pPr>
            <a:r>
              <a:rPr b="0" lang="en-US" sz="1500" spc="-1" strike="noStrike">
                <a:solidFill>
                  <a:schemeClr val="accent3">
                    <a:lumMod val="25000"/>
                  </a:schemeClr>
                </a:solidFill>
                <a:latin typeface="Abadi"/>
                <a:ea typeface="Microsoft YaHei"/>
              </a:rPr>
              <a:t>We also gathered historical Falcon 9 launch data by scraping Wikipedia using BeautifulSoup. The target page was:</a:t>
            </a:r>
            <a:r>
              <a:rPr b="0" lang="en-US" sz="1500" spc="-1" strike="noStrike" u="sng">
                <a:solidFill>
                  <a:schemeClr val="accent3">
                    <a:lumMod val="25000"/>
                  </a:schemeClr>
                </a:solidFill>
                <a:uFillTx/>
                <a:latin typeface="Abadi"/>
                <a:ea typeface="Microsoft YaHei"/>
                <a:hlinkClick r:id="rId2"/>
              </a:rPr>
              <a:t>https://en.wikipedia.org/w/index.php?title=List_of_Falcon_9_and_Falcon_Heavy_launches&amp;oldid=1027686922</a:t>
            </a:r>
            <a:endParaRPr b="0" lang="hu-HU" sz="1500" spc="-1" strike="noStrike">
              <a:solidFill>
                <a:srgbClr val="000000"/>
              </a:solidFill>
              <a:latin typeface="Arial"/>
            </a:endParaRPr>
          </a:p>
          <a:p>
            <a:pPr indent="0" defTabSz="914400">
              <a:lnSpc>
                <a:spcPct val="120000"/>
              </a:lnSpc>
              <a:spcBef>
                <a:spcPts val="340"/>
              </a:spcBef>
              <a:spcAft>
                <a:spcPts val="142"/>
              </a:spcAft>
              <a:buNone/>
              <a:tabLst>
                <a:tab algn="l" pos="0"/>
              </a:tabLst>
            </a:pPr>
            <a:r>
              <a:rPr b="0" lang="en-US" sz="1500" spc="-1" strike="noStrike">
                <a:solidFill>
                  <a:schemeClr val="accent3">
                    <a:lumMod val="25000"/>
                  </a:schemeClr>
                </a:solidFill>
                <a:latin typeface="Abadi"/>
                <a:ea typeface="Microsoft YaHei"/>
              </a:rPr>
              <a:t>This version of the page focuses specifically on Falcon 9 and early Falcon Heavy flights, making it a reliable and structured source. We parsed the launch table to extract key details like date, booster version, payload, customer, launch site, and landing result. After extraction and light cleaning, we obtained 121 rows with 11 core features per launch. This dataset complements the API data by including some earlier missions and slightly different landing annotations.</a:t>
            </a:r>
            <a:endParaRPr b="0" lang="hu-HU" sz="1500" spc="-1" strike="noStrike">
              <a:solidFill>
                <a:srgbClr val="000000"/>
              </a:solidFill>
              <a:latin typeface="Arial"/>
            </a:endParaRPr>
          </a:p>
        </p:txBody>
      </p:sp>
      <p:sp>
        <p:nvSpPr>
          <p:cNvPr id="7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C74774F9-3662-41F4-ACA0-247A96B16F3C}"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PlaceHolder 1"/>
          <p:cNvSpPr>
            <a:spLocks noGrp="1"/>
          </p:cNvSpPr>
          <p:nvPr>
            <p:ph/>
          </p:nvPr>
        </p:nvSpPr>
        <p:spPr>
          <a:xfrm>
            <a:off x="820800" y="1800360"/>
            <a:ext cx="6918840" cy="4225320"/>
          </a:xfrm>
          <a:prstGeom prst="rect">
            <a:avLst/>
          </a:prstGeom>
          <a:noFill/>
          <a:ln w="0">
            <a:noFill/>
          </a:ln>
        </p:spPr>
        <p:txBody>
          <a:bodyPr lIns="91440" rIns="91440" tIns="45720" bIns="45720" anchor="t">
            <a:normAutofit fontScale="98333" lnSpcReduction="10000"/>
          </a:bodyPr>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Sent a GET request to the SpaceX API to retrieve rocket launch data.</a:t>
            </a:r>
            <a:endParaRPr b="0" lang="hu-HU" sz="1600" spc="-1" strike="noStrike">
              <a:solidFill>
                <a:srgbClr val="000000"/>
              </a:solidFill>
              <a:latin typeface="Arial"/>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Parsed the JSON response using .json() and flattened nested fields into a DataFrame with json_normalize().</a:t>
            </a:r>
            <a:endParaRPr b="0" lang="hu-HU" sz="1600" spc="-1" strike="noStrike">
              <a:solidFill>
                <a:srgbClr val="000000"/>
              </a:solidFill>
              <a:latin typeface="Arial"/>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Used custom functions to pull detailed launch information from the API.</a:t>
            </a:r>
            <a:endParaRPr b="0" lang="hu-HU" sz="1600" spc="-1" strike="noStrike">
              <a:solidFill>
                <a:srgbClr val="000000"/>
              </a:solidFill>
              <a:latin typeface="Arial"/>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Organized extracted data into a dictionary for structured processing.</a:t>
            </a:r>
            <a:endParaRPr b="0" lang="hu-HU" sz="1600" spc="-1" strike="noStrike">
              <a:solidFill>
                <a:srgbClr val="000000"/>
              </a:solidFill>
              <a:latin typeface="Arial"/>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Converted the dictionary into a Pandas DataFrame.</a:t>
            </a:r>
            <a:endParaRPr b="0" lang="hu-HU" sz="1600" spc="-1" strike="noStrike">
              <a:solidFill>
                <a:srgbClr val="000000"/>
              </a:solidFill>
              <a:latin typeface="Arial"/>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Filtered the DataFrame to include only Falcon 9 launches.</a:t>
            </a:r>
            <a:endParaRPr b="0" lang="hu-HU" sz="1600" spc="-1" strike="noStrike">
              <a:solidFill>
                <a:srgbClr val="000000"/>
              </a:solidFill>
              <a:latin typeface="Arial"/>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Calculated the mean of the Payload Mass column and used it to fill in missing values.</a:t>
            </a:r>
            <a:endParaRPr b="0" lang="hu-HU" sz="1600" spc="-1" strike="noStrike">
              <a:solidFill>
                <a:srgbClr val="000000"/>
              </a:solidFill>
              <a:latin typeface="Arial"/>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Exported the cleaned dataset to a CSV file for further analysis.</a:t>
            </a:r>
            <a:endParaRPr b="0" lang="hu-HU" sz="1600" spc="-1" strike="noStrike">
              <a:solidFill>
                <a:srgbClr val="000000"/>
              </a:solidFill>
              <a:latin typeface="Arial"/>
            </a:endParaRPr>
          </a:p>
          <a:p>
            <a:pPr marL="228600" indent="0" defTabSz="914400">
              <a:lnSpc>
                <a:spcPct val="100000"/>
              </a:lnSpc>
              <a:spcBef>
                <a:spcPts val="1400"/>
              </a:spcBef>
              <a:buNone/>
              <a:tabLst>
                <a:tab algn="l" pos="0"/>
              </a:tabLst>
            </a:pPr>
            <a:r>
              <a:rPr b="0" lang="en-US" sz="1600" spc="-1" strike="noStrike">
                <a:solidFill>
                  <a:schemeClr val="dk1"/>
                </a:solidFill>
                <a:latin typeface="Abadi"/>
              </a:rPr>
              <a:t>Link to the notebook: </a:t>
            </a:r>
            <a:r>
              <a:rPr b="0" lang="en-US" sz="1600" spc="-1" strike="noStrike" u="sng">
                <a:solidFill>
                  <a:srgbClr val="0563c1"/>
                </a:solidFill>
                <a:uFillTx/>
                <a:latin typeface="Abadi"/>
                <a:hlinkClick r:id="rId2"/>
              </a:rPr>
              <a:t>Data Collection - API</a:t>
            </a:r>
            <a:endParaRPr b="0" lang="hu-HU" sz="1600" spc="-1" strike="noStrike">
              <a:solidFill>
                <a:srgbClr val="000000"/>
              </a:solidFill>
              <a:latin typeface="Arial"/>
            </a:endParaRPr>
          </a:p>
          <a:p>
            <a:pPr marL="228600" indent="0" defTabSz="914400">
              <a:lnSpc>
                <a:spcPct val="90000"/>
              </a:lnSpc>
              <a:spcBef>
                <a:spcPts val="1001"/>
              </a:spcBef>
              <a:buNone/>
              <a:tabLst>
                <a:tab algn="l" pos="0"/>
              </a:tabLst>
            </a:pPr>
            <a:endParaRPr b="0" lang="hu-HU" sz="1600" spc="-1" strike="noStrike">
              <a:solidFill>
                <a:srgbClr val="000000"/>
              </a:solidFill>
              <a:latin typeface="Arial"/>
            </a:endParaRPr>
          </a:p>
          <a:p>
            <a:pPr marL="228600" indent="0" defTabSz="914400">
              <a:lnSpc>
                <a:spcPct val="90000"/>
              </a:lnSpc>
              <a:spcBef>
                <a:spcPts val="1001"/>
              </a:spcBef>
              <a:buNone/>
              <a:tabLst>
                <a:tab algn="l" pos="0"/>
              </a:tabLst>
            </a:pPr>
            <a:endParaRPr b="0" lang="hu-HU" sz="1600" spc="-1" strike="noStrike">
              <a:solidFill>
                <a:srgbClr val="000000"/>
              </a:solidFill>
              <a:latin typeface="Arial"/>
            </a:endParaRPr>
          </a:p>
        </p:txBody>
      </p:sp>
      <p:sp>
        <p:nvSpPr>
          <p:cNvPr id="7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 – SpaceX API</a:t>
            </a:r>
            <a:endParaRPr b="0" lang="hu-HU" sz="4000" spc="-1" strike="noStrike">
              <a:solidFill>
                <a:srgbClr val="000000"/>
              </a:solidFill>
              <a:latin typeface="Arial"/>
            </a:endParaRPr>
          </a:p>
        </p:txBody>
      </p:sp>
      <p:pic>
        <p:nvPicPr>
          <p:cNvPr id="78" name="" descr=""/>
          <p:cNvPicPr/>
          <p:nvPr/>
        </p:nvPicPr>
        <p:blipFill>
          <a:blip r:embed="rId3"/>
          <a:stretch/>
        </p:blipFill>
        <p:spPr>
          <a:xfrm>
            <a:off x="7920000" y="1803600"/>
            <a:ext cx="3553920" cy="4058280"/>
          </a:xfrm>
          <a:prstGeom prst="rect">
            <a:avLst/>
          </a:prstGeom>
          <a:ln w="0">
            <a:noFill/>
          </a:ln>
        </p:spPr>
      </p:pic>
      <p:sp>
        <p:nvSpPr>
          <p:cNvPr id="3" name="PlaceHolder 2"/>
          <p:cNvSpPr>
            <a:spLocks noGrp="1"/>
          </p:cNvSpPr>
          <p:nvPr>
            <p:ph type="sldNum" idx="1"/>
          </p:nvPr>
        </p:nvSpPr>
        <p:spPr/>
        <p:txBody>
          <a:bodyPr/>
          <a:p>
            <a:fld id="{9F0ED55D-B8E1-4685-9119-6CBA171B1F9E}"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9" name="PlaceHolder 1"/>
          <p:cNvSpPr>
            <a:spLocks noGrp="1"/>
          </p:cNvSpPr>
          <p:nvPr>
            <p:ph/>
          </p:nvPr>
        </p:nvSpPr>
        <p:spPr>
          <a:xfrm>
            <a:off x="922320" y="1792440"/>
            <a:ext cx="6817320" cy="3967200"/>
          </a:xfrm>
          <a:prstGeom prst="rect">
            <a:avLst/>
          </a:prstGeom>
          <a:noFill/>
          <a:ln w="0">
            <a:noFill/>
          </a:ln>
        </p:spPr>
        <p:txBody>
          <a:bodyPr lIns="91440" rIns="91440" tIns="45720" bIns="45720" anchor="t">
            <a:noAutofit/>
          </a:bodyPr>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Retrieved the HTML content of the Wikipedia page containing Falcon 9 launch records.  </a:t>
            </a:r>
            <a:endParaRPr b="0" lang="hu-HU" sz="1600" spc="-1" strike="noStrike">
              <a:solidFill>
                <a:srgbClr val="000000"/>
              </a:solidFill>
              <a:latin typeface="Arial"/>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Created a BeautifulSoup object to parse and navigate the page structure.  </a:t>
            </a:r>
            <a:endParaRPr b="0" lang="hu-HU" sz="1600" spc="-1" strike="noStrike">
              <a:solidFill>
                <a:srgbClr val="000000"/>
              </a:solidFill>
              <a:latin typeface="Arial"/>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Extracted column headers directly from the HTML table’s &lt;th&gt; tags.  </a:t>
            </a:r>
            <a:endParaRPr b="0" lang="hu-HU" sz="1600" spc="-1" strike="noStrike">
              <a:solidFill>
                <a:srgbClr val="000000"/>
              </a:solidFill>
              <a:latin typeface="Arial"/>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Parsed each row of the launch table to collect mission details.  </a:t>
            </a:r>
            <a:endParaRPr b="0" lang="hu-HU" sz="1600" spc="-1" strike="noStrike">
              <a:solidFill>
                <a:srgbClr val="000000"/>
              </a:solidFill>
              <a:latin typeface="Arial"/>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Organized the scraped data into a structured dictionary.  </a:t>
            </a:r>
            <a:endParaRPr b="0" lang="hu-HU" sz="1600" spc="-1" strike="noStrike">
              <a:solidFill>
                <a:srgbClr val="000000"/>
              </a:solidFill>
              <a:latin typeface="Arial"/>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Converted the dictionary into a clean Pandas DataFrame.  </a:t>
            </a:r>
            <a:endParaRPr b="0" lang="hu-HU" sz="1600" spc="-1" strike="noStrike">
              <a:solidFill>
                <a:srgbClr val="000000"/>
              </a:solidFill>
              <a:latin typeface="Arial"/>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Exported the final dataset to a CSV file for downstream use.</a:t>
            </a:r>
            <a:endParaRPr b="0" lang="hu-HU" sz="1600" spc="-1" strike="noStrike">
              <a:solidFill>
                <a:srgbClr val="000000"/>
              </a:solidFill>
              <a:latin typeface="Arial"/>
            </a:endParaRPr>
          </a:p>
          <a:p>
            <a:pPr marL="228600" indent="0" defTabSz="914400">
              <a:lnSpc>
                <a:spcPct val="100000"/>
              </a:lnSpc>
              <a:spcBef>
                <a:spcPts val="833"/>
              </a:spcBef>
              <a:buNone/>
              <a:tabLst>
                <a:tab algn="l" pos="0"/>
              </a:tabLst>
            </a:pPr>
            <a:endParaRPr b="0" lang="hu-HU" sz="1600" spc="-1" strike="noStrike">
              <a:solidFill>
                <a:srgbClr val="000000"/>
              </a:solidFill>
              <a:latin typeface="Arial"/>
            </a:endParaRPr>
          </a:p>
          <a:p>
            <a:pPr marL="228600" indent="0" defTabSz="914400">
              <a:lnSpc>
                <a:spcPct val="100000"/>
              </a:lnSpc>
              <a:spcBef>
                <a:spcPts val="833"/>
              </a:spcBef>
              <a:buNone/>
              <a:tabLst>
                <a:tab algn="l" pos="0"/>
              </a:tabLst>
            </a:pPr>
            <a:r>
              <a:rPr b="0" lang="en-US" sz="1600" spc="-1" strike="noStrike">
                <a:solidFill>
                  <a:schemeClr val="accent3">
                    <a:lumMod val="25000"/>
                  </a:schemeClr>
                </a:solidFill>
                <a:latin typeface="Abadi"/>
                <a:ea typeface="Microsoft YaHei"/>
              </a:rPr>
              <a:t>Link to the notebook: </a:t>
            </a:r>
            <a:r>
              <a:rPr b="0" lang="en-US" sz="1600" spc="-1" strike="noStrike" u="sng">
                <a:solidFill>
                  <a:srgbClr val="0563c1"/>
                </a:solidFill>
                <a:uFillTx/>
                <a:latin typeface="Abadi"/>
                <a:ea typeface="Microsoft YaHei"/>
                <a:hlinkClick r:id="rId2"/>
              </a:rPr>
              <a:t>Data Collection - WebScraping</a:t>
            </a:r>
            <a:endParaRPr b="0" lang="hu-HU" sz="1600" spc="-1" strike="noStrike">
              <a:solidFill>
                <a:srgbClr val="000000"/>
              </a:solidFill>
              <a:latin typeface="Arial"/>
            </a:endParaRPr>
          </a:p>
        </p:txBody>
      </p:sp>
      <p:sp>
        <p:nvSpPr>
          <p:cNvPr id="8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endParaRPr b="0" lang="en-US" sz="4000" spc="-1" strike="noStrike">
              <a:solidFill>
                <a:srgbClr val="1c7ddb"/>
              </a:solidFill>
              <a:latin typeface="Abadi"/>
              <a:ea typeface="IBM Plex Mono SemiBold"/>
            </a:endParaRPr>
          </a:p>
        </p:txBody>
      </p:sp>
      <p:sp>
        <p:nvSpPr>
          <p:cNvPr id="81" name="Title 1"/>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 - Scraping</a:t>
            </a:r>
            <a:endParaRPr b="0" lang="hu-HU" sz="4000" spc="-1" strike="noStrike">
              <a:solidFill>
                <a:srgbClr val="000000"/>
              </a:solidFill>
              <a:latin typeface="Arial"/>
            </a:endParaRPr>
          </a:p>
        </p:txBody>
      </p:sp>
      <p:pic>
        <p:nvPicPr>
          <p:cNvPr id="82" name="" descr=""/>
          <p:cNvPicPr/>
          <p:nvPr/>
        </p:nvPicPr>
        <p:blipFill>
          <a:blip r:embed="rId3"/>
          <a:stretch/>
        </p:blipFill>
        <p:spPr>
          <a:xfrm>
            <a:off x="7920000" y="1947960"/>
            <a:ext cx="3419640" cy="4050720"/>
          </a:xfrm>
          <a:prstGeom prst="rect">
            <a:avLst/>
          </a:prstGeom>
          <a:ln w="0">
            <a:noFill/>
          </a:ln>
        </p:spPr>
      </p:pic>
      <p:sp>
        <p:nvSpPr>
          <p:cNvPr id="3" name="PlaceHolder 2"/>
          <p:cNvSpPr>
            <a:spLocks noGrp="1"/>
          </p:cNvSpPr>
          <p:nvPr>
            <p:ph type="sldNum" idx="1"/>
          </p:nvPr>
        </p:nvSpPr>
        <p:spPr/>
        <p:txBody>
          <a:bodyPr/>
          <a:p>
            <a:fld id="{3669198F-F5F8-43D3-9DF8-D92D95E42F11}"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428</TotalTime>
  <Application>LibreOffice/24.2.2.2$Windows_X86_64 LibreOffice_project/d56cc158d8a96260b836f100ef4b4ef25d6f1a01</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hu-HU</dc:language>
  <cp:lastModifiedBy/>
  <dcterms:modified xsi:type="dcterms:W3CDTF">2025-10-24T16:38:26Z</dcterms:modified>
  <cp:revision>280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